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6.jpg" ContentType="image/png"/>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34"/>
  </p:notesMasterIdLst>
  <p:handoutMasterIdLst>
    <p:handoutMasterId r:id="rId35"/>
  </p:handoutMasterIdLst>
  <p:sldIdLst>
    <p:sldId id="258" r:id="rId6"/>
    <p:sldId id="257" r:id="rId7"/>
    <p:sldId id="256"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3" r:id="rId28"/>
    <p:sldId id="284" r:id="rId29"/>
    <p:sldId id="285" r:id="rId30"/>
    <p:sldId id="286" r:id="rId31"/>
    <p:sldId id="287" r:id="rId32"/>
    <p:sldId id="288"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258"/>
            <p14:sldId id="257"/>
            <p14:sldId id="256"/>
            <p14:sldId id="259"/>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83"/>
            <p14:sldId id="284"/>
            <p14:sldId id="285"/>
            <p14:sldId id="286"/>
            <p14:sldId id="287"/>
            <p14:sldId id="288"/>
          </p14:sldIdLst>
        </p14:section>
        <p14:section name="Dark Layouts (Use sparingly)" id="{BBD968DD-2147-41D1-A58A-2EF08F78382D}">
          <p14:sldIdLst/>
        </p14:section>
        <p14:section name="Default Section" id="{DA887829-D81B-4B8A-BC5A-A96B8314160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FFFF"/>
    <a:srgbClr val="0078D7"/>
    <a:srgbClr val="000000"/>
    <a:srgbClr val="FF8C00"/>
    <a:srgbClr val="D83B01"/>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5" autoAdjust="0"/>
    <p:restoredTop sz="87540" autoAdjust="0"/>
  </p:normalViewPr>
  <p:slideViewPr>
    <p:cSldViewPr>
      <p:cViewPr varScale="1">
        <p:scale>
          <a:sx n="80" d="100"/>
          <a:sy n="80" d="100"/>
        </p:scale>
        <p:origin x="27" y="443"/>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dLbls>
          <c:showLegendKey val="0"/>
          <c:showVal val="0"/>
          <c:showCatName val="0"/>
          <c:showSerName val="0"/>
          <c:showPercent val="0"/>
          <c:showBubbleSize val="0"/>
        </c:dLbls>
        <c:gapWidth val="150"/>
        <c:shape val="box"/>
        <c:axId val="553670568"/>
        <c:axId val="553667944"/>
        <c:axId val="0"/>
      </c:bar3DChart>
      <c:catAx>
        <c:axId val="5536705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667944"/>
        <c:crosses val="autoZero"/>
        <c:auto val="1"/>
        <c:lblAlgn val="ctr"/>
        <c:lblOffset val="100"/>
        <c:noMultiLvlLbl val="0"/>
      </c:catAx>
      <c:valAx>
        <c:axId val="553667944"/>
        <c:scaling>
          <c:orientation val="minMax"/>
        </c:scaling>
        <c:delete val="0"/>
        <c:axPos val="l"/>
        <c:majorGridlines>
          <c:spPr>
            <a:ln w="9525" cap="flat" cmpd="sng" algn="ctr">
              <a:solidFill>
                <a:schemeClr val="tx1">
                  <a:lumMod val="15000"/>
                  <a:lumOff val="85000"/>
                </a:schemeClr>
              </a:solidFill>
              <a:round/>
            </a:ln>
            <a:effectLst/>
          </c:spPr>
        </c:majorGridlines>
        <c:numFmt formatCode="#.##000\ &quot;€&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670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hyperlink" Target="https://teams.microsoft.com/l/channel/19:e9ed220d6fa343b39e1466d367319d42@thread.skype/4.%20Engineering%20Feedback%20and%20Roadmap" TargetMode="External"/><Relationship Id="rId7" Type="http://schemas.openxmlformats.org/officeDocument/2006/relationships/image" Target="../media/image72.jpg"/><Relationship Id="rId2" Type="http://schemas.openxmlformats.org/officeDocument/2006/relationships/hyperlink" Target="https://teams.microsoft.com/l/channel/19:c611f057a2e74314b79486a63259e193@thread.skype/3.%20Sales%20Community%20Support" TargetMode="External"/><Relationship Id="rId1" Type="http://schemas.openxmlformats.org/officeDocument/2006/relationships/hyperlink" Target="https://teams.microsoft.com/l/channel/19:bea3d755ec4440d9a80de5ec87a1398f@thread.skype/2.%20Patterns%20and%20Practices" TargetMode="Externa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hyperlink" Target="https://teams.microsoft.com/l/channel/19:a469f8bc86c7483f8dbb0d3cb90450d2@thread.skype/1.%20BDM%20Showcase"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hyperlink" Target="https://teams.microsoft.com/l/channel/19:bea3d755ec4440d9a80de5ec87a1398f@thread.skype/2.%20Patterns%20and%20Practices" TargetMode="External"/><Relationship Id="rId7" Type="http://schemas.openxmlformats.org/officeDocument/2006/relationships/hyperlink" Target="https://teams.microsoft.com/l/channel/19:e9ed220d6fa343b39e1466d367319d42@thread.skype/4.%20Engineering%20Feedback%20and%20Roadmap" TargetMode="External"/><Relationship Id="rId2" Type="http://schemas.openxmlformats.org/officeDocument/2006/relationships/image" Target="../media/image70.png"/><Relationship Id="rId1" Type="http://schemas.openxmlformats.org/officeDocument/2006/relationships/hyperlink" Target="https://teams.microsoft.com/l/channel/19:a469f8bc86c7483f8dbb0d3cb90450d2@thread.skype/1.%20BDM%20Showcase" TargetMode="External"/><Relationship Id="rId6" Type="http://schemas.openxmlformats.org/officeDocument/2006/relationships/image" Target="../media/image72.jpg"/><Relationship Id="rId5" Type="http://schemas.openxmlformats.org/officeDocument/2006/relationships/hyperlink" Target="https://teams.microsoft.com/l/channel/19:c611f057a2e74314b79486a63259e193@thread.skype/3.%20Sales%20Community%20Support" TargetMode="External"/><Relationship Id="rId4" Type="http://schemas.openxmlformats.org/officeDocument/2006/relationships/image" Target="../media/image71.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D3771-0DCF-4A40-8EF4-03469F399F8E}"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C3D5F952-4370-41AA-A8E1-7DE304675063}">
      <dgm:prSet phldrT="[Text]"/>
      <dgm:spPr>
        <a:solidFill>
          <a:srgbClr val="92D050"/>
        </a:solidFill>
      </dgm:spPr>
      <dgm:t>
        <a:bodyPr/>
        <a:lstStyle/>
        <a:p>
          <a:pPr>
            <a:buNone/>
          </a:pPr>
          <a:r>
            <a:rPr lang="en-US" dirty="0"/>
            <a:t>BDM Showcase</a:t>
          </a:r>
        </a:p>
      </dgm:t>
    </dgm:pt>
    <dgm:pt modelId="{04CE19EB-9F50-4A66-83A4-64E9B3F62D67}" type="parTrans" cxnId="{D7D968D6-ACFE-4024-B8CE-09BFC68887C5}">
      <dgm:prSet/>
      <dgm:spPr/>
      <dgm:t>
        <a:bodyPr/>
        <a:lstStyle/>
        <a:p>
          <a:endParaRPr lang="en-US"/>
        </a:p>
      </dgm:t>
    </dgm:pt>
    <dgm:pt modelId="{DB877579-1CB1-46D1-A9B8-47E61A8FC603}" type="sibTrans" cxnId="{D7D968D6-ACFE-4024-B8CE-09BFC68887C5}">
      <dgm:prSet/>
      <dgm:spPr/>
      <dgm:t>
        <a:bodyPr/>
        <a:lstStyle/>
        <a:p>
          <a:endParaRPr lang="en-US"/>
        </a:p>
      </dgm:t>
    </dgm:pt>
    <dgm:pt modelId="{C34D4CF6-4927-4A65-85EB-45C6D9E6BA23}">
      <dgm:prSet phldrT="[Text]"/>
      <dgm:spPr>
        <a:solidFill>
          <a:schemeClr val="bg1">
            <a:lumMod val="75000"/>
          </a:schemeClr>
        </a:solidFill>
      </dgm:spPr>
      <dgm:t>
        <a:bodyPr/>
        <a:lstStyle/>
        <a:p>
          <a:pPr>
            <a:buNone/>
          </a:pPr>
          <a:r>
            <a:rPr lang="en-US" dirty="0"/>
            <a:t>Patterns &amp; Practices</a:t>
          </a:r>
        </a:p>
      </dgm:t>
    </dgm:pt>
    <dgm:pt modelId="{11ECE927-2840-42E3-8E38-D5C3B91B2DFB}" type="parTrans" cxnId="{2BB3E92F-2B94-408C-803D-37F13CA3A641}">
      <dgm:prSet/>
      <dgm:spPr/>
      <dgm:t>
        <a:bodyPr/>
        <a:lstStyle/>
        <a:p>
          <a:endParaRPr lang="en-US"/>
        </a:p>
      </dgm:t>
    </dgm:pt>
    <dgm:pt modelId="{641F089A-7CD8-4A87-AB38-14CB6ADB40A7}" type="sibTrans" cxnId="{2BB3E92F-2B94-408C-803D-37F13CA3A641}">
      <dgm:prSet/>
      <dgm:spPr/>
      <dgm:t>
        <a:bodyPr/>
        <a:lstStyle/>
        <a:p>
          <a:endParaRPr lang="en-US"/>
        </a:p>
      </dgm:t>
    </dgm:pt>
    <dgm:pt modelId="{742D3392-35B0-498A-9E10-E391EEB63451}">
      <dgm:prSet phldrT="[Text]"/>
      <dgm:spPr>
        <a:solidFill>
          <a:schemeClr val="bg1">
            <a:lumMod val="75000"/>
          </a:schemeClr>
        </a:solidFill>
      </dgm:spPr>
      <dgm:t>
        <a:bodyPr/>
        <a:lstStyle/>
        <a:p>
          <a:pPr>
            <a:buNone/>
          </a:pPr>
          <a:r>
            <a:rPr lang="en-US" dirty="0"/>
            <a:t>We </a:t>
          </a:r>
          <a:r>
            <a:rPr lang="en-US" b="1" dirty="0">
              <a:solidFill>
                <a:schemeClr val="bg1"/>
              </a:solidFill>
            </a:rPr>
            <a:t>curate</a:t>
          </a:r>
          <a:r>
            <a:rPr lang="en-US" dirty="0">
              <a:solidFill>
                <a:schemeClr val="bg1"/>
              </a:solidFill>
            </a:rPr>
            <a:t> </a:t>
          </a:r>
          <a:r>
            <a:rPr lang="en-US" dirty="0">
              <a:solidFill>
                <a:schemeClr val="bg1"/>
              </a:solidFill>
              <a:hlinkClick xmlns:r="http://schemas.openxmlformats.org/officeDocument/2006/relationships" r:id="rId1"/>
            </a:rPr>
            <a:t>content</a:t>
          </a:r>
          <a:r>
            <a:rPr lang="en-US" dirty="0">
              <a:solidFill>
                <a:schemeClr val="bg1"/>
              </a:solidFill>
            </a:rPr>
            <a:t> </a:t>
          </a:r>
          <a:r>
            <a:rPr lang="en-US" dirty="0"/>
            <a:t>on cross-cutting technology topics</a:t>
          </a:r>
        </a:p>
      </dgm:t>
    </dgm:pt>
    <dgm:pt modelId="{2597A7ED-7778-4E88-A7B6-603943CE4DB5}" type="parTrans" cxnId="{1DE95BF1-5ED5-474F-ADB1-AAC9293F384E}">
      <dgm:prSet/>
      <dgm:spPr/>
      <dgm:t>
        <a:bodyPr/>
        <a:lstStyle/>
        <a:p>
          <a:endParaRPr lang="en-US"/>
        </a:p>
      </dgm:t>
    </dgm:pt>
    <dgm:pt modelId="{4F378418-DE36-43FC-8BC0-2E78ED8203F8}" type="sibTrans" cxnId="{1DE95BF1-5ED5-474F-ADB1-AAC9293F384E}">
      <dgm:prSet/>
      <dgm:spPr/>
      <dgm:t>
        <a:bodyPr/>
        <a:lstStyle/>
        <a:p>
          <a:endParaRPr lang="en-US"/>
        </a:p>
      </dgm:t>
    </dgm:pt>
    <dgm:pt modelId="{A7B7A31D-9259-411B-BF33-EAE618FF7A31}">
      <dgm:prSet phldrT="[Text]"/>
      <dgm:spPr>
        <a:solidFill>
          <a:srgbClr val="FFB900"/>
        </a:solidFill>
      </dgm:spPr>
      <dgm:t>
        <a:bodyPr/>
        <a:lstStyle/>
        <a:p>
          <a:pPr>
            <a:buNone/>
          </a:pPr>
          <a:r>
            <a:rPr lang="en-US" dirty="0"/>
            <a:t>Sales Community Support</a:t>
          </a:r>
        </a:p>
      </dgm:t>
    </dgm:pt>
    <dgm:pt modelId="{0C95ADE2-7190-4DEC-A9B0-2ABE2B77B2D2}" type="parTrans" cxnId="{B087FF52-6389-4CD9-89F6-3C20E43E59A7}">
      <dgm:prSet/>
      <dgm:spPr/>
      <dgm:t>
        <a:bodyPr/>
        <a:lstStyle/>
        <a:p>
          <a:endParaRPr lang="en-US"/>
        </a:p>
      </dgm:t>
    </dgm:pt>
    <dgm:pt modelId="{525CFF41-9AB4-4A6B-A080-FFA75AE71492}" type="sibTrans" cxnId="{B087FF52-6389-4CD9-89F6-3C20E43E59A7}">
      <dgm:prSet/>
      <dgm:spPr/>
      <dgm:t>
        <a:bodyPr/>
        <a:lstStyle/>
        <a:p>
          <a:endParaRPr lang="en-US"/>
        </a:p>
      </dgm:t>
    </dgm:pt>
    <dgm:pt modelId="{1B5175EF-5D38-4114-AA59-56AABFF1D204}">
      <dgm:prSet phldrT="[Text]"/>
      <dgm:spPr>
        <a:solidFill>
          <a:srgbClr val="FFB900"/>
        </a:solidFill>
      </dgm:spPr>
      <dgm:t>
        <a:bodyPr/>
        <a:lstStyle/>
        <a:p>
          <a:pPr>
            <a:buNone/>
          </a:pPr>
          <a:r>
            <a:rPr lang="en-US" dirty="0"/>
            <a:t>We </a:t>
          </a:r>
          <a:r>
            <a:rPr lang="en-US" b="1" dirty="0"/>
            <a:t>support</a:t>
          </a:r>
          <a:r>
            <a:rPr lang="en-US" dirty="0"/>
            <a:t> </a:t>
          </a:r>
          <a:r>
            <a:rPr lang="en-US" dirty="0">
              <a:solidFill>
                <a:schemeClr val="accent2"/>
              </a:solidFill>
              <a:hlinkClick xmlns:r="http://schemas.openxmlformats.org/officeDocument/2006/relationships" r:id="rId2"/>
            </a:rPr>
            <a:t>technical escalations</a:t>
          </a:r>
          <a:r>
            <a:rPr lang="en-US" dirty="0"/>
            <a:t> &amp; training opportunities </a:t>
          </a:r>
        </a:p>
      </dgm:t>
    </dgm:pt>
    <dgm:pt modelId="{BB5549AF-463C-478B-A8B8-30D378BB5099}" type="parTrans" cxnId="{06C7B0BB-6368-4D17-86CF-61415F85C08A}">
      <dgm:prSet/>
      <dgm:spPr/>
      <dgm:t>
        <a:bodyPr/>
        <a:lstStyle/>
        <a:p>
          <a:endParaRPr lang="en-US"/>
        </a:p>
      </dgm:t>
    </dgm:pt>
    <dgm:pt modelId="{756AD84A-BCD2-4C0E-AF67-54E27E28958A}" type="sibTrans" cxnId="{06C7B0BB-6368-4D17-86CF-61415F85C08A}">
      <dgm:prSet/>
      <dgm:spPr/>
      <dgm:t>
        <a:bodyPr/>
        <a:lstStyle/>
        <a:p>
          <a:endParaRPr lang="en-US"/>
        </a:p>
      </dgm:t>
    </dgm:pt>
    <dgm:pt modelId="{BE7A9D55-E439-4E64-A4E6-BB996CDA0884}">
      <dgm:prSet phldrT="[Text]"/>
      <dgm:spPr>
        <a:solidFill>
          <a:srgbClr val="00B0F0"/>
        </a:solidFill>
      </dgm:spPr>
      <dgm:t>
        <a:bodyPr/>
        <a:lstStyle/>
        <a:p>
          <a:pPr>
            <a:buNone/>
          </a:pPr>
          <a:r>
            <a:rPr lang="en-US" dirty="0"/>
            <a:t>Engineering Feedback</a:t>
          </a:r>
        </a:p>
      </dgm:t>
    </dgm:pt>
    <dgm:pt modelId="{A83469ED-BB8B-4D1B-AD48-6D5851FA675F}" type="parTrans" cxnId="{88B03C6C-05AF-49E2-9DCC-950C208F3CA4}">
      <dgm:prSet/>
      <dgm:spPr/>
      <dgm:t>
        <a:bodyPr/>
        <a:lstStyle/>
        <a:p>
          <a:endParaRPr lang="en-US"/>
        </a:p>
      </dgm:t>
    </dgm:pt>
    <dgm:pt modelId="{7610D314-AFEF-46A4-A8E6-404458323F3E}" type="sibTrans" cxnId="{88B03C6C-05AF-49E2-9DCC-950C208F3CA4}">
      <dgm:prSet/>
      <dgm:spPr/>
      <dgm:t>
        <a:bodyPr/>
        <a:lstStyle/>
        <a:p>
          <a:endParaRPr lang="en-US"/>
        </a:p>
      </dgm:t>
    </dgm:pt>
    <dgm:pt modelId="{8A82B15A-D692-4B83-88A0-AAEE20F95DE9}">
      <dgm:prSet phldrT="[Text]"/>
      <dgm:spPr>
        <a:solidFill>
          <a:srgbClr val="00B0F0"/>
        </a:solidFill>
      </dgm:spPr>
      <dgm:t>
        <a:bodyPr/>
        <a:lstStyle/>
        <a:p>
          <a:pPr>
            <a:buNone/>
          </a:pPr>
          <a:r>
            <a:rPr lang="en-US" dirty="0"/>
            <a:t>We </a:t>
          </a:r>
          <a:r>
            <a:rPr lang="en-US" b="1" dirty="0"/>
            <a:t>influence</a:t>
          </a:r>
          <a:r>
            <a:rPr lang="en-US" dirty="0"/>
            <a:t> the products </a:t>
          </a:r>
          <a:r>
            <a:rPr lang="en-US" dirty="0">
              <a:hlinkClick xmlns:r="http://schemas.openxmlformats.org/officeDocument/2006/relationships" r:id="rId3"/>
            </a:rPr>
            <a:t>roadmap</a:t>
          </a:r>
          <a:r>
            <a:rPr lang="en-US" dirty="0"/>
            <a:t> through engineering feedback rhythms</a:t>
          </a:r>
        </a:p>
      </dgm:t>
    </dgm:pt>
    <dgm:pt modelId="{354C0ADE-C176-44D4-9451-1E68E12A5590}" type="parTrans" cxnId="{CE652651-1241-49E6-8623-79B0D7667D47}">
      <dgm:prSet/>
      <dgm:spPr/>
      <dgm:t>
        <a:bodyPr/>
        <a:lstStyle/>
        <a:p>
          <a:endParaRPr lang="en-US"/>
        </a:p>
      </dgm:t>
    </dgm:pt>
    <dgm:pt modelId="{8FF61536-6D03-407D-AC28-43A3DAF16499}" type="sibTrans" cxnId="{CE652651-1241-49E6-8623-79B0D7667D47}">
      <dgm:prSet/>
      <dgm:spPr/>
      <dgm:t>
        <a:bodyPr/>
        <a:lstStyle/>
        <a:p>
          <a:endParaRPr lang="en-US"/>
        </a:p>
      </dgm:t>
    </dgm:pt>
    <dgm:pt modelId="{7268342D-E75B-47EC-A672-8DF997084704}">
      <dgm:prSet phldrT="[Text]"/>
      <dgm:spPr>
        <a:solidFill>
          <a:srgbClr val="92D050"/>
        </a:solidFill>
      </dgm:spPr>
      <dgm:t>
        <a:bodyPr/>
        <a:lstStyle/>
        <a:p>
          <a:pPr>
            <a:buNone/>
          </a:pPr>
          <a:r>
            <a:rPr lang="en-US" dirty="0"/>
            <a:t>We </a:t>
          </a:r>
          <a:r>
            <a:rPr lang="en-US" b="1" dirty="0"/>
            <a:t>own</a:t>
          </a:r>
          <a:r>
            <a:rPr lang="en-US" dirty="0"/>
            <a:t> demo </a:t>
          </a:r>
          <a:r>
            <a:rPr lang="en-US" dirty="0">
              <a:hlinkClick xmlns:r="http://schemas.openxmlformats.org/officeDocument/2006/relationships" r:id="rId4"/>
            </a:rPr>
            <a:t>resources</a:t>
          </a:r>
          <a:r>
            <a:rPr lang="en-US" dirty="0"/>
            <a:t> for CxO-level conversations </a:t>
          </a:r>
        </a:p>
      </dgm:t>
    </dgm:pt>
    <dgm:pt modelId="{F9FFEBA2-6983-4E03-B4D2-F9FD9F9308B4}" type="sibTrans" cxnId="{6ED03855-18FB-4BC1-B327-C906AEA4CA2A}">
      <dgm:prSet/>
      <dgm:spPr/>
      <dgm:t>
        <a:bodyPr/>
        <a:lstStyle/>
        <a:p>
          <a:endParaRPr lang="en-US"/>
        </a:p>
      </dgm:t>
    </dgm:pt>
    <dgm:pt modelId="{E98A01AD-A6AF-402B-8C39-4B657ED56111}" type="parTrans" cxnId="{6ED03855-18FB-4BC1-B327-C906AEA4CA2A}">
      <dgm:prSet/>
      <dgm:spPr/>
      <dgm:t>
        <a:bodyPr/>
        <a:lstStyle/>
        <a:p>
          <a:endParaRPr lang="en-US"/>
        </a:p>
      </dgm:t>
    </dgm:pt>
    <dgm:pt modelId="{DADDAF3C-5913-4DAD-BEEB-3E2B829BC800}" type="pres">
      <dgm:prSet presAssocID="{4E5D3771-0DCF-4A40-8EF4-03469F399F8E}" presName="Name0" presStyleCnt="0">
        <dgm:presLayoutVars>
          <dgm:chMax val="7"/>
          <dgm:chPref val="7"/>
          <dgm:dir/>
        </dgm:presLayoutVars>
      </dgm:prSet>
      <dgm:spPr/>
    </dgm:pt>
    <dgm:pt modelId="{73FD36B0-73CE-47E0-8635-FA4008A88B69}" type="pres">
      <dgm:prSet presAssocID="{4E5D3771-0DCF-4A40-8EF4-03469F399F8E}" presName="Name1" presStyleCnt="0"/>
      <dgm:spPr/>
    </dgm:pt>
    <dgm:pt modelId="{57B8A2B0-3BF8-44E0-94E9-9941EC146238}" type="pres">
      <dgm:prSet presAssocID="{4E5D3771-0DCF-4A40-8EF4-03469F399F8E}" presName="cycle" presStyleCnt="0"/>
      <dgm:spPr/>
    </dgm:pt>
    <dgm:pt modelId="{BBE6092C-8BA8-48BB-880A-EDC0FC9FDE85}" type="pres">
      <dgm:prSet presAssocID="{4E5D3771-0DCF-4A40-8EF4-03469F399F8E}" presName="srcNode" presStyleLbl="node1" presStyleIdx="0" presStyleCnt="4"/>
      <dgm:spPr/>
    </dgm:pt>
    <dgm:pt modelId="{B7B09B31-58E9-4BC0-9C90-CEA19B4A6D8A}" type="pres">
      <dgm:prSet presAssocID="{4E5D3771-0DCF-4A40-8EF4-03469F399F8E}" presName="conn" presStyleLbl="parChTrans1D2" presStyleIdx="0" presStyleCnt="1"/>
      <dgm:spPr/>
    </dgm:pt>
    <dgm:pt modelId="{893F8EE5-CA74-4AE5-B332-CEB259E2060E}" type="pres">
      <dgm:prSet presAssocID="{4E5D3771-0DCF-4A40-8EF4-03469F399F8E}" presName="extraNode" presStyleLbl="node1" presStyleIdx="0" presStyleCnt="4"/>
      <dgm:spPr/>
    </dgm:pt>
    <dgm:pt modelId="{C75B1B31-812A-4485-B6DD-0AFB8CC1005F}" type="pres">
      <dgm:prSet presAssocID="{4E5D3771-0DCF-4A40-8EF4-03469F399F8E}" presName="dstNode" presStyleLbl="node1" presStyleIdx="0" presStyleCnt="4"/>
      <dgm:spPr/>
    </dgm:pt>
    <dgm:pt modelId="{2448517D-CE97-428C-AA67-FE40D6B5EBBD}" type="pres">
      <dgm:prSet presAssocID="{C3D5F952-4370-41AA-A8E1-7DE304675063}" presName="text_1" presStyleLbl="node1" presStyleIdx="0" presStyleCnt="4">
        <dgm:presLayoutVars>
          <dgm:bulletEnabled val="1"/>
        </dgm:presLayoutVars>
      </dgm:prSet>
      <dgm:spPr/>
    </dgm:pt>
    <dgm:pt modelId="{0C77DD18-4584-4A5E-8AFE-5A94A4E189A9}" type="pres">
      <dgm:prSet presAssocID="{C3D5F952-4370-41AA-A8E1-7DE304675063}" presName="accent_1" presStyleCnt="0"/>
      <dgm:spPr/>
    </dgm:pt>
    <dgm:pt modelId="{1D5E9892-6647-4BF4-B930-9167CC3357F3}" type="pres">
      <dgm:prSet presAssocID="{C3D5F952-4370-41AA-A8E1-7DE304675063}" presName="accentRepeatNode" presStyleLbl="solidFgAcc1" presStyleIdx="0" presStyleCnt="4"/>
      <dgm:spPr>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B8693B7E-17D1-419A-A028-04C8396ABA25}" type="pres">
      <dgm:prSet presAssocID="{C34D4CF6-4927-4A65-85EB-45C6D9E6BA23}" presName="text_2" presStyleLbl="node1" presStyleIdx="1" presStyleCnt="4">
        <dgm:presLayoutVars>
          <dgm:bulletEnabled val="1"/>
        </dgm:presLayoutVars>
      </dgm:prSet>
      <dgm:spPr/>
    </dgm:pt>
    <dgm:pt modelId="{A536326A-6CA7-46E7-891C-49A03AAE927D}" type="pres">
      <dgm:prSet presAssocID="{C34D4CF6-4927-4A65-85EB-45C6D9E6BA23}" presName="accent_2" presStyleCnt="0"/>
      <dgm:spPr/>
    </dgm:pt>
    <dgm:pt modelId="{763324FF-ADC2-4126-9061-72673EB00FC4}" type="pres">
      <dgm:prSet presAssocID="{C34D4CF6-4927-4A65-85EB-45C6D9E6BA23}" presName="accentRepeatNode" presStyleLbl="solidFgAcc1" presStyleIdx="1" presStyleCnt="4"/>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8444C341-8A51-4324-96C7-C5A7FECBF473}" type="pres">
      <dgm:prSet presAssocID="{A7B7A31D-9259-411B-BF33-EAE618FF7A31}" presName="text_3" presStyleLbl="node1" presStyleIdx="2" presStyleCnt="4">
        <dgm:presLayoutVars>
          <dgm:bulletEnabled val="1"/>
        </dgm:presLayoutVars>
      </dgm:prSet>
      <dgm:spPr/>
    </dgm:pt>
    <dgm:pt modelId="{20ED22B2-10AD-4FB0-992C-520F8123D01D}" type="pres">
      <dgm:prSet presAssocID="{A7B7A31D-9259-411B-BF33-EAE618FF7A31}" presName="accent_3" presStyleCnt="0"/>
      <dgm:spPr/>
    </dgm:pt>
    <dgm:pt modelId="{7E4A984D-A8F6-4421-AC98-884AEBAE2DAE}" type="pres">
      <dgm:prSet presAssocID="{A7B7A31D-9259-411B-BF33-EAE618FF7A31}" presName="accentRepeatNode" presStyleLbl="solidFgAcc1" presStyleIdx="2" presStyleCnt="4"/>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C81D8B50-8B76-41C0-9B73-9E0A920263F4}" type="pres">
      <dgm:prSet presAssocID="{BE7A9D55-E439-4E64-A4E6-BB996CDA0884}" presName="text_4" presStyleLbl="node1" presStyleIdx="3" presStyleCnt="4">
        <dgm:presLayoutVars>
          <dgm:bulletEnabled val="1"/>
        </dgm:presLayoutVars>
      </dgm:prSet>
      <dgm:spPr/>
    </dgm:pt>
    <dgm:pt modelId="{4D24BBB4-C653-4473-9502-45E8C10B4911}" type="pres">
      <dgm:prSet presAssocID="{BE7A9D55-E439-4E64-A4E6-BB996CDA0884}" presName="accent_4" presStyleCnt="0"/>
      <dgm:spPr/>
    </dgm:pt>
    <dgm:pt modelId="{76330665-BD38-4019-86A1-A4ED0E8058FF}" type="pres">
      <dgm:prSet presAssocID="{BE7A9D55-E439-4E64-A4E6-BB996CDA0884}" presName="accentRepeatNode" presStyleLbl="solidFgAcc1" presStyleIdx="3" presStyleCnt="4"/>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9BF26F05-C689-4CCE-AC56-29A1F6D9957D}" type="presOf" srcId="{F9FFEBA2-6983-4E03-B4D2-F9FD9F9308B4}" destId="{B7B09B31-58E9-4BC0-9C90-CEA19B4A6D8A}" srcOrd="0" destOrd="0" presId="urn:microsoft.com/office/officeart/2008/layout/VerticalCurvedList"/>
    <dgm:cxn modelId="{2BB3E92F-2B94-408C-803D-37F13CA3A641}" srcId="{4E5D3771-0DCF-4A40-8EF4-03469F399F8E}" destId="{C34D4CF6-4927-4A65-85EB-45C6D9E6BA23}" srcOrd="1" destOrd="0" parTransId="{11ECE927-2840-42E3-8E38-D5C3B91B2DFB}" sibTransId="{641F089A-7CD8-4A87-AB38-14CB6ADB40A7}"/>
    <dgm:cxn modelId="{0A026640-FE7D-455E-8A7E-3D0EA7263BA3}" type="presOf" srcId="{C34D4CF6-4927-4A65-85EB-45C6D9E6BA23}" destId="{B8693B7E-17D1-419A-A028-04C8396ABA25}" srcOrd="0" destOrd="0" presId="urn:microsoft.com/office/officeart/2008/layout/VerticalCurvedList"/>
    <dgm:cxn modelId="{12DAA445-8931-42C1-A71C-C85FBF4D3F23}" type="presOf" srcId="{7268342D-E75B-47EC-A672-8DF997084704}" destId="{2448517D-CE97-428C-AA67-FE40D6B5EBBD}" srcOrd="0" destOrd="1" presId="urn:microsoft.com/office/officeart/2008/layout/VerticalCurvedList"/>
    <dgm:cxn modelId="{88B03C6C-05AF-49E2-9DCC-950C208F3CA4}" srcId="{4E5D3771-0DCF-4A40-8EF4-03469F399F8E}" destId="{BE7A9D55-E439-4E64-A4E6-BB996CDA0884}" srcOrd="3" destOrd="0" parTransId="{A83469ED-BB8B-4D1B-AD48-6D5851FA675F}" sibTransId="{7610D314-AFEF-46A4-A8E6-404458323F3E}"/>
    <dgm:cxn modelId="{CE652651-1241-49E6-8623-79B0D7667D47}" srcId="{BE7A9D55-E439-4E64-A4E6-BB996CDA0884}" destId="{8A82B15A-D692-4B83-88A0-AAEE20F95DE9}" srcOrd="0" destOrd="0" parTransId="{354C0ADE-C176-44D4-9451-1E68E12A5590}" sibTransId="{8FF61536-6D03-407D-AC28-43A3DAF16499}"/>
    <dgm:cxn modelId="{B087FF52-6389-4CD9-89F6-3C20E43E59A7}" srcId="{4E5D3771-0DCF-4A40-8EF4-03469F399F8E}" destId="{A7B7A31D-9259-411B-BF33-EAE618FF7A31}" srcOrd="2" destOrd="0" parTransId="{0C95ADE2-7190-4DEC-A9B0-2ABE2B77B2D2}" sibTransId="{525CFF41-9AB4-4A6B-A080-FFA75AE71492}"/>
    <dgm:cxn modelId="{6ED03855-18FB-4BC1-B327-C906AEA4CA2A}" srcId="{C3D5F952-4370-41AA-A8E1-7DE304675063}" destId="{7268342D-E75B-47EC-A672-8DF997084704}" srcOrd="0" destOrd="0" parTransId="{E98A01AD-A6AF-402B-8C39-4B657ED56111}" sibTransId="{F9FFEBA2-6983-4E03-B4D2-F9FD9F9308B4}"/>
    <dgm:cxn modelId="{9DB1F1A4-9BD0-41F5-89BC-1438EAAFB11F}" type="presOf" srcId="{C3D5F952-4370-41AA-A8E1-7DE304675063}" destId="{2448517D-CE97-428C-AA67-FE40D6B5EBBD}" srcOrd="0" destOrd="0" presId="urn:microsoft.com/office/officeart/2008/layout/VerticalCurvedList"/>
    <dgm:cxn modelId="{5E6AC5A9-D938-4AA9-9761-7FF2A14FEF79}" type="presOf" srcId="{742D3392-35B0-498A-9E10-E391EEB63451}" destId="{B8693B7E-17D1-419A-A028-04C8396ABA25}" srcOrd="0" destOrd="1" presId="urn:microsoft.com/office/officeart/2008/layout/VerticalCurvedList"/>
    <dgm:cxn modelId="{A5F1A7B3-D1D8-4DBF-B2FC-3117B4C41F5F}" type="presOf" srcId="{BE7A9D55-E439-4E64-A4E6-BB996CDA0884}" destId="{C81D8B50-8B76-41C0-9B73-9E0A920263F4}" srcOrd="0" destOrd="0" presId="urn:microsoft.com/office/officeart/2008/layout/VerticalCurvedList"/>
    <dgm:cxn modelId="{06C7B0BB-6368-4D17-86CF-61415F85C08A}" srcId="{A7B7A31D-9259-411B-BF33-EAE618FF7A31}" destId="{1B5175EF-5D38-4114-AA59-56AABFF1D204}" srcOrd="0" destOrd="0" parTransId="{BB5549AF-463C-478B-A8B8-30D378BB5099}" sibTransId="{756AD84A-BCD2-4C0E-AF67-54E27E28958A}"/>
    <dgm:cxn modelId="{FF2C8FBD-FF17-4DCD-AD0C-48BEF63A88F5}" type="presOf" srcId="{1B5175EF-5D38-4114-AA59-56AABFF1D204}" destId="{8444C341-8A51-4324-96C7-C5A7FECBF473}" srcOrd="0" destOrd="1" presId="urn:microsoft.com/office/officeart/2008/layout/VerticalCurvedList"/>
    <dgm:cxn modelId="{DEADD3BF-CDF3-488E-B1B8-273BB1A48E23}" type="presOf" srcId="{4E5D3771-0DCF-4A40-8EF4-03469F399F8E}" destId="{DADDAF3C-5913-4DAD-BEEB-3E2B829BC800}" srcOrd="0" destOrd="0" presId="urn:microsoft.com/office/officeart/2008/layout/VerticalCurvedList"/>
    <dgm:cxn modelId="{93013AC9-7A6B-48A2-BE23-5A0A6746BAA8}" type="presOf" srcId="{8A82B15A-D692-4B83-88A0-AAEE20F95DE9}" destId="{C81D8B50-8B76-41C0-9B73-9E0A920263F4}" srcOrd="0" destOrd="1" presId="urn:microsoft.com/office/officeart/2008/layout/VerticalCurvedList"/>
    <dgm:cxn modelId="{D7D968D6-ACFE-4024-B8CE-09BFC68887C5}" srcId="{4E5D3771-0DCF-4A40-8EF4-03469F399F8E}" destId="{C3D5F952-4370-41AA-A8E1-7DE304675063}" srcOrd="0" destOrd="0" parTransId="{04CE19EB-9F50-4A66-83A4-64E9B3F62D67}" sibTransId="{DB877579-1CB1-46D1-A9B8-47E61A8FC603}"/>
    <dgm:cxn modelId="{1DE95BF1-5ED5-474F-ADB1-AAC9293F384E}" srcId="{C34D4CF6-4927-4A65-85EB-45C6D9E6BA23}" destId="{742D3392-35B0-498A-9E10-E391EEB63451}" srcOrd="0" destOrd="0" parTransId="{2597A7ED-7778-4E88-A7B6-603943CE4DB5}" sibTransId="{4F378418-DE36-43FC-8BC0-2E78ED8203F8}"/>
    <dgm:cxn modelId="{1E8C94FF-7512-4193-9C9B-28C0119FDB47}" type="presOf" srcId="{A7B7A31D-9259-411B-BF33-EAE618FF7A31}" destId="{8444C341-8A51-4324-96C7-C5A7FECBF473}" srcOrd="0" destOrd="0" presId="urn:microsoft.com/office/officeart/2008/layout/VerticalCurvedList"/>
    <dgm:cxn modelId="{96D7879F-72C0-4EA8-B2AC-ACD4978D1049}" type="presParOf" srcId="{DADDAF3C-5913-4DAD-BEEB-3E2B829BC800}" destId="{73FD36B0-73CE-47E0-8635-FA4008A88B69}" srcOrd="0" destOrd="0" presId="urn:microsoft.com/office/officeart/2008/layout/VerticalCurvedList"/>
    <dgm:cxn modelId="{E009A38F-167C-424E-91B9-29B8519D0309}" type="presParOf" srcId="{73FD36B0-73CE-47E0-8635-FA4008A88B69}" destId="{57B8A2B0-3BF8-44E0-94E9-9941EC146238}" srcOrd="0" destOrd="0" presId="urn:microsoft.com/office/officeart/2008/layout/VerticalCurvedList"/>
    <dgm:cxn modelId="{181658A2-B399-4680-BA60-9571DE52101B}" type="presParOf" srcId="{57B8A2B0-3BF8-44E0-94E9-9941EC146238}" destId="{BBE6092C-8BA8-48BB-880A-EDC0FC9FDE85}" srcOrd="0" destOrd="0" presId="urn:microsoft.com/office/officeart/2008/layout/VerticalCurvedList"/>
    <dgm:cxn modelId="{BC4F642E-5AB7-4146-9A71-BC3D1F97AC8B}" type="presParOf" srcId="{57B8A2B0-3BF8-44E0-94E9-9941EC146238}" destId="{B7B09B31-58E9-4BC0-9C90-CEA19B4A6D8A}" srcOrd="1" destOrd="0" presId="urn:microsoft.com/office/officeart/2008/layout/VerticalCurvedList"/>
    <dgm:cxn modelId="{8C81A805-E78C-4C31-9B52-881C4200F3C9}" type="presParOf" srcId="{57B8A2B0-3BF8-44E0-94E9-9941EC146238}" destId="{893F8EE5-CA74-4AE5-B332-CEB259E2060E}" srcOrd="2" destOrd="0" presId="urn:microsoft.com/office/officeart/2008/layout/VerticalCurvedList"/>
    <dgm:cxn modelId="{D3FE49BC-1064-49BE-96D0-81BF66EB1312}" type="presParOf" srcId="{57B8A2B0-3BF8-44E0-94E9-9941EC146238}" destId="{C75B1B31-812A-4485-B6DD-0AFB8CC1005F}" srcOrd="3" destOrd="0" presId="urn:microsoft.com/office/officeart/2008/layout/VerticalCurvedList"/>
    <dgm:cxn modelId="{AD26144E-61C5-4C31-9354-4198BA206BD4}" type="presParOf" srcId="{73FD36B0-73CE-47E0-8635-FA4008A88B69}" destId="{2448517D-CE97-428C-AA67-FE40D6B5EBBD}" srcOrd="1" destOrd="0" presId="urn:microsoft.com/office/officeart/2008/layout/VerticalCurvedList"/>
    <dgm:cxn modelId="{6867B0E6-EB25-4018-B8CC-6F9304FFFB02}" type="presParOf" srcId="{73FD36B0-73CE-47E0-8635-FA4008A88B69}" destId="{0C77DD18-4584-4A5E-8AFE-5A94A4E189A9}" srcOrd="2" destOrd="0" presId="urn:microsoft.com/office/officeart/2008/layout/VerticalCurvedList"/>
    <dgm:cxn modelId="{796A3113-FCBF-404B-9942-AFBED48F2433}" type="presParOf" srcId="{0C77DD18-4584-4A5E-8AFE-5A94A4E189A9}" destId="{1D5E9892-6647-4BF4-B930-9167CC3357F3}" srcOrd="0" destOrd="0" presId="urn:microsoft.com/office/officeart/2008/layout/VerticalCurvedList"/>
    <dgm:cxn modelId="{CF3A6057-6A38-4D13-A195-6C75DC946E41}" type="presParOf" srcId="{73FD36B0-73CE-47E0-8635-FA4008A88B69}" destId="{B8693B7E-17D1-419A-A028-04C8396ABA25}" srcOrd="3" destOrd="0" presId="urn:microsoft.com/office/officeart/2008/layout/VerticalCurvedList"/>
    <dgm:cxn modelId="{02C8EDBD-3BE2-4D1E-9E98-E907BE2C4834}" type="presParOf" srcId="{73FD36B0-73CE-47E0-8635-FA4008A88B69}" destId="{A536326A-6CA7-46E7-891C-49A03AAE927D}" srcOrd="4" destOrd="0" presId="urn:microsoft.com/office/officeart/2008/layout/VerticalCurvedList"/>
    <dgm:cxn modelId="{3A9B6D64-1E86-4D57-BBA5-BF752CA8D7FE}" type="presParOf" srcId="{A536326A-6CA7-46E7-891C-49A03AAE927D}" destId="{763324FF-ADC2-4126-9061-72673EB00FC4}" srcOrd="0" destOrd="0" presId="urn:microsoft.com/office/officeart/2008/layout/VerticalCurvedList"/>
    <dgm:cxn modelId="{6DA30093-FACA-47AD-A050-5C7EF691A08B}" type="presParOf" srcId="{73FD36B0-73CE-47E0-8635-FA4008A88B69}" destId="{8444C341-8A51-4324-96C7-C5A7FECBF473}" srcOrd="5" destOrd="0" presId="urn:microsoft.com/office/officeart/2008/layout/VerticalCurvedList"/>
    <dgm:cxn modelId="{48517260-4C02-4A70-9D12-7921F597A4F6}" type="presParOf" srcId="{73FD36B0-73CE-47E0-8635-FA4008A88B69}" destId="{20ED22B2-10AD-4FB0-992C-520F8123D01D}" srcOrd="6" destOrd="0" presId="urn:microsoft.com/office/officeart/2008/layout/VerticalCurvedList"/>
    <dgm:cxn modelId="{18652FF2-F7C9-4D9C-8BA8-1E3227C1912B}" type="presParOf" srcId="{20ED22B2-10AD-4FB0-992C-520F8123D01D}" destId="{7E4A984D-A8F6-4421-AC98-884AEBAE2DAE}" srcOrd="0" destOrd="0" presId="urn:microsoft.com/office/officeart/2008/layout/VerticalCurvedList"/>
    <dgm:cxn modelId="{7491AAD5-CF05-4FC0-997B-B4E2441F5877}" type="presParOf" srcId="{73FD36B0-73CE-47E0-8635-FA4008A88B69}" destId="{C81D8B50-8B76-41C0-9B73-9E0A920263F4}" srcOrd="7" destOrd="0" presId="urn:microsoft.com/office/officeart/2008/layout/VerticalCurvedList"/>
    <dgm:cxn modelId="{D5B27086-A412-4D8B-B909-0834D77D3F16}" type="presParOf" srcId="{73FD36B0-73CE-47E0-8635-FA4008A88B69}" destId="{4D24BBB4-C653-4473-9502-45E8C10B4911}" srcOrd="8" destOrd="0" presId="urn:microsoft.com/office/officeart/2008/layout/VerticalCurvedList"/>
    <dgm:cxn modelId="{E7318E97-DA51-42DD-A5C2-4EEFD5DA6AE5}" type="presParOf" srcId="{4D24BBB4-C653-4473-9502-45E8C10B4911}" destId="{76330665-BD38-4019-86A1-A4ED0E8058F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9B31-58E9-4BC0-9C90-CEA19B4A6D8A}">
      <dsp:nvSpPr>
        <dsp:cNvPr id="0" name=""/>
        <dsp:cNvSpPr/>
      </dsp:nvSpPr>
      <dsp:spPr>
        <a:xfrm>
          <a:off x="-5050228" y="-773715"/>
          <a:ext cx="6014383" cy="6014383"/>
        </a:xfrm>
        <a:prstGeom prst="blockArc">
          <a:avLst>
            <a:gd name="adj1" fmla="val 18900000"/>
            <a:gd name="adj2" fmla="val 2700000"/>
            <a:gd name="adj3" fmla="val 359"/>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48517D-CE97-428C-AA67-FE40D6B5EBBD}">
      <dsp:nvSpPr>
        <dsp:cNvPr id="0" name=""/>
        <dsp:cNvSpPr/>
      </dsp:nvSpPr>
      <dsp:spPr>
        <a:xfrm>
          <a:off x="504858" y="343419"/>
          <a:ext cx="5623551" cy="687195"/>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62"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BDM Showcase</a:t>
          </a:r>
        </a:p>
        <a:p>
          <a:pPr marL="114300" lvl="1" indent="-114300" algn="l" defTabSz="533400">
            <a:lnSpc>
              <a:spcPct val="90000"/>
            </a:lnSpc>
            <a:spcBef>
              <a:spcPct val="0"/>
            </a:spcBef>
            <a:spcAft>
              <a:spcPct val="15000"/>
            </a:spcAft>
            <a:buNone/>
          </a:pPr>
          <a:r>
            <a:rPr lang="en-US" sz="1200" kern="1200" dirty="0"/>
            <a:t>We </a:t>
          </a:r>
          <a:r>
            <a:rPr lang="en-US" sz="1200" b="1" kern="1200" dirty="0"/>
            <a:t>own</a:t>
          </a:r>
          <a:r>
            <a:rPr lang="en-US" sz="1200" kern="1200" dirty="0"/>
            <a:t> demo </a:t>
          </a:r>
          <a:r>
            <a:rPr lang="en-US" sz="1200" kern="1200" dirty="0">
              <a:hlinkClick xmlns:r="http://schemas.openxmlformats.org/officeDocument/2006/relationships" r:id="rId1"/>
            </a:rPr>
            <a:t>resources</a:t>
          </a:r>
          <a:r>
            <a:rPr lang="en-US" sz="1200" kern="1200" dirty="0"/>
            <a:t> for CxO-level conversations </a:t>
          </a:r>
        </a:p>
      </dsp:txBody>
      <dsp:txXfrm>
        <a:off x="504858" y="343419"/>
        <a:ext cx="5623551" cy="687195"/>
      </dsp:txXfrm>
    </dsp:sp>
    <dsp:sp modelId="{1D5E9892-6647-4BF4-B930-9167CC3357F3}">
      <dsp:nvSpPr>
        <dsp:cNvPr id="0" name=""/>
        <dsp:cNvSpPr/>
      </dsp:nvSpPr>
      <dsp:spPr>
        <a:xfrm>
          <a:off x="75361" y="257519"/>
          <a:ext cx="858994" cy="85899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693B7E-17D1-419A-A028-04C8396ABA25}">
      <dsp:nvSpPr>
        <dsp:cNvPr id="0" name=""/>
        <dsp:cNvSpPr/>
      </dsp:nvSpPr>
      <dsp:spPr>
        <a:xfrm>
          <a:off x="898843" y="1374391"/>
          <a:ext cx="5229566" cy="687195"/>
        </a:xfrm>
        <a:prstGeom prst="rect">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62"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Patterns &amp; Practices</a:t>
          </a:r>
        </a:p>
        <a:p>
          <a:pPr marL="114300" lvl="1" indent="-114300" algn="l" defTabSz="533400">
            <a:lnSpc>
              <a:spcPct val="90000"/>
            </a:lnSpc>
            <a:spcBef>
              <a:spcPct val="0"/>
            </a:spcBef>
            <a:spcAft>
              <a:spcPct val="15000"/>
            </a:spcAft>
            <a:buNone/>
          </a:pPr>
          <a:r>
            <a:rPr lang="en-US" sz="1200" kern="1200" dirty="0"/>
            <a:t>We </a:t>
          </a:r>
          <a:r>
            <a:rPr lang="en-US" sz="1200" b="1" kern="1200" dirty="0">
              <a:solidFill>
                <a:schemeClr val="bg1"/>
              </a:solidFill>
            </a:rPr>
            <a:t>curate</a:t>
          </a:r>
          <a:r>
            <a:rPr lang="en-US" sz="1200" kern="1200" dirty="0">
              <a:solidFill>
                <a:schemeClr val="bg1"/>
              </a:solidFill>
            </a:rPr>
            <a:t> </a:t>
          </a:r>
          <a:r>
            <a:rPr lang="en-US" sz="1200" kern="1200" dirty="0">
              <a:solidFill>
                <a:schemeClr val="bg1"/>
              </a:solidFill>
              <a:hlinkClick xmlns:r="http://schemas.openxmlformats.org/officeDocument/2006/relationships" r:id="rId3"/>
            </a:rPr>
            <a:t>content</a:t>
          </a:r>
          <a:r>
            <a:rPr lang="en-US" sz="1200" kern="1200" dirty="0">
              <a:solidFill>
                <a:schemeClr val="bg1"/>
              </a:solidFill>
            </a:rPr>
            <a:t> </a:t>
          </a:r>
          <a:r>
            <a:rPr lang="en-US" sz="1200" kern="1200" dirty="0"/>
            <a:t>on cross-cutting technology topics</a:t>
          </a:r>
        </a:p>
      </dsp:txBody>
      <dsp:txXfrm>
        <a:off x="898843" y="1374391"/>
        <a:ext cx="5229566" cy="687195"/>
      </dsp:txXfrm>
    </dsp:sp>
    <dsp:sp modelId="{763324FF-ADC2-4126-9061-72673EB00FC4}">
      <dsp:nvSpPr>
        <dsp:cNvPr id="0" name=""/>
        <dsp:cNvSpPr/>
      </dsp:nvSpPr>
      <dsp:spPr>
        <a:xfrm>
          <a:off x="469346" y="1288492"/>
          <a:ext cx="858994" cy="858994"/>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44C341-8A51-4324-96C7-C5A7FECBF473}">
      <dsp:nvSpPr>
        <dsp:cNvPr id="0" name=""/>
        <dsp:cNvSpPr/>
      </dsp:nvSpPr>
      <dsp:spPr>
        <a:xfrm>
          <a:off x="898843" y="2405364"/>
          <a:ext cx="5229566" cy="687195"/>
        </a:xfrm>
        <a:prstGeom prst="rect">
          <a:avLst/>
        </a:prstGeom>
        <a:solidFill>
          <a:srgbClr val="FFB9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62"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Sales Community Support</a:t>
          </a:r>
        </a:p>
        <a:p>
          <a:pPr marL="114300" lvl="1" indent="-114300" algn="l" defTabSz="533400">
            <a:lnSpc>
              <a:spcPct val="90000"/>
            </a:lnSpc>
            <a:spcBef>
              <a:spcPct val="0"/>
            </a:spcBef>
            <a:spcAft>
              <a:spcPct val="15000"/>
            </a:spcAft>
            <a:buNone/>
          </a:pPr>
          <a:r>
            <a:rPr lang="en-US" sz="1200" kern="1200" dirty="0"/>
            <a:t>We </a:t>
          </a:r>
          <a:r>
            <a:rPr lang="en-US" sz="1200" b="1" kern="1200" dirty="0"/>
            <a:t>support</a:t>
          </a:r>
          <a:r>
            <a:rPr lang="en-US" sz="1200" kern="1200" dirty="0"/>
            <a:t> </a:t>
          </a:r>
          <a:r>
            <a:rPr lang="en-US" sz="1200" kern="1200" dirty="0">
              <a:solidFill>
                <a:schemeClr val="accent2"/>
              </a:solidFill>
              <a:hlinkClick xmlns:r="http://schemas.openxmlformats.org/officeDocument/2006/relationships" r:id="rId5"/>
            </a:rPr>
            <a:t>technical escalations</a:t>
          </a:r>
          <a:r>
            <a:rPr lang="en-US" sz="1200" kern="1200" dirty="0"/>
            <a:t> &amp; training opportunities </a:t>
          </a:r>
        </a:p>
      </dsp:txBody>
      <dsp:txXfrm>
        <a:off x="898843" y="2405364"/>
        <a:ext cx="5229566" cy="687195"/>
      </dsp:txXfrm>
    </dsp:sp>
    <dsp:sp modelId="{7E4A984D-A8F6-4421-AC98-884AEBAE2DAE}">
      <dsp:nvSpPr>
        <dsp:cNvPr id="0" name=""/>
        <dsp:cNvSpPr/>
      </dsp:nvSpPr>
      <dsp:spPr>
        <a:xfrm>
          <a:off x="469346" y="2319464"/>
          <a:ext cx="858994" cy="858994"/>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1D8B50-8B76-41C0-9B73-9E0A920263F4}">
      <dsp:nvSpPr>
        <dsp:cNvPr id="0" name=""/>
        <dsp:cNvSpPr/>
      </dsp:nvSpPr>
      <dsp:spPr>
        <a:xfrm>
          <a:off x="504858" y="3436336"/>
          <a:ext cx="5623551" cy="687195"/>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5462"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Engineering Feedback</a:t>
          </a:r>
        </a:p>
        <a:p>
          <a:pPr marL="114300" lvl="1" indent="-114300" algn="l" defTabSz="533400">
            <a:lnSpc>
              <a:spcPct val="90000"/>
            </a:lnSpc>
            <a:spcBef>
              <a:spcPct val="0"/>
            </a:spcBef>
            <a:spcAft>
              <a:spcPct val="15000"/>
            </a:spcAft>
            <a:buNone/>
          </a:pPr>
          <a:r>
            <a:rPr lang="en-US" sz="1200" kern="1200" dirty="0"/>
            <a:t>We </a:t>
          </a:r>
          <a:r>
            <a:rPr lang="en-US" sz="1200" b="1" kern="1200" dirty="0"/>
            <a:t>influence</a:t>
          </a:r>
          <a:r>
            <a:rPr lang="en-US" sz="1200" kern="1200" dirty="0"/>
            <a:t> the products </a:t>
          </a:r>
          <a:r>
            <a:rPr lang="en-US" sz="1200" kern="1200" dirty="0">
              <a:hlinkClick xmlns:r="http://schemas.openxmlformats.org/officeDocument/2006/relationships" r:id="rId7"/>
            </a:rPr>
            <a:t>roadmap</a:t>
          </a:r>
          <a:r>
            <a:rPr lang="en-US" sz="1200" kern="1200" dirty="0"/>
            <a:t> through engineering feedback rhythms</a:t>
          </a:r>
        </a:p>
      </dsp:txBody>
      <dsp:txXfrm>
        <a:off x="504858" y="3436336"/>
        <a:ext cx="5623551" cy="687195"/>
      </dsp:txXfrm>
    </dsp:sp>
    <dsp:sp modelId="{76330665-BD38-4019-86A1-A4ED0E8058FF}">
      <dsp:nvSpPr>
        <dsp:cNvPr id="0" name=""/>
        <dsp:cNvSpPr/>
      </dsp:nvSpPr>
      <dsp:spPr>
        <a:xfrm>
          <a:off x="75361" y="3350437"/>
          <a:ext cx="858994" cy="858994"/>
        </a:xfrm>
        <a:prstGeom prst="ellipse">
          <a:avLst/>
        </a:prstGeom>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8/9/2017 7:04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8/9/2017 7:04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3D530-3419-45A5-AB8A-2242E8FDFF4E}"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573011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2893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1715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0246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2095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24980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1365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159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49511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6945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53107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06206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88307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6884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16271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72741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5946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1303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19701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0131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8/9/2017 7:04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31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8508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fld id="{F22B3E36-5CE0-4CB7-82DE-38A88C71BFA8}" type="datetime1">
              <a:rPr lang="en-US" smtClean="0"/>
              <a:pPr/>
              <a:t>8/9/2017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9581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7:04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1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8/9/2017 7:04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94557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8/9/2017 7:04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1745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7511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8/9/2017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95700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2"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2"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4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tableau.com/pricing"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jpg"/><Relationship Id="rId12" Type="http://schemas.openxmlformats.org/officeDocument/2006/relationships/image" Target="../media/image60.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jpg"/><Relationship Id="rId9" Type="http://schemas.openxmlformats.org/officeDocument/2006/relationships/image" Target="../media/image57.jp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mailto:olmatrat@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wav"/><Relationship Id="rId7" Type="http://schemas.openxmlformats.org/officeDocument/2006/relationships/diagramColors" Target="../diagrams/colors1.xml"/><Relationship Id="rId12"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image" Target="../media/image74.png"/><Relationship Id="rId5" Type="http://schemas.openxmlformats.org/officeDocument/2006/relationships/diagramLayout" Target="../diagrams/layout1.xml"/><Relationship Id="rId10" Type="http://schemas.openxmlformats.org/officeDocument/2006/relationships/hyperlink" Target="https://aka.ms/pbicatbot" TargetMode="External"/><Relationship Id="rId4" Type="http://schemas.openxmlformats.org/officeDocument/2006/relationships/diagramData" Target="../diagrams/data1.xml"/><Relationship Id="rId9" Type="http://schemas.openxmlformats.org/officeDocument/2006/relationships/hyperlink" Target="https://teams.microsoft.com/l/team/19:ebd5245e2cb246c78ab70aeaf2b33624@thread.skyp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teams.microsoft.com/_#/conversations/2.%20BDM%20Showcase?threadId=19:942d1eb5ffb44695af3b052013c54e48@thread.skype&amp;ctx=channe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pbicat"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teams.microsoft.com/_#/conversations/General?threadId=19:ebd5245e2cb246c78ab70aeaf2b33624@thread.skype&amp;ctx=channel" TargetMode="External"/><Relationship Id="rId5" Type="http://schemas.openxmlformats.org/officeDocument/2006/relationships/hyperlink" Target="https://aka.ms/pbicatbot" TargetMode="External"/><Relationship Id="rId4" Type="http://schemas.openxmlformats.org/officeDocument/2006/relationships/hyperlink" Target="https://teams.microsoft.com/_#/conversations/2.%20BDM%20Showcase?threadId=19:942d1eb5ffb44695af3b052013c54e48@thread.skype&amp;ctx=channe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visuals.powerbi.com/" TargetMode="External"/><Relationship Id="rId13" Type="http://schemas.openxmlformats.org/officeDocument/2006/relationships/hyperlink" Target="https://msdn.microsoft.com/en-us/library/gg413422.aspx" TargetMode="External"/><Relationship Id="rId3" Type="http://schemas.openxmlformats.org/officeDocument/2006/relationships/hyperlink" Target="http://support.powerbi.com/" TargetMode="External"/><Relationship Id="rId7" Type="http://schemas.openxmlformats.org/officeDocument/2006/relationships/hyperlink" Target="http://community.powerbi.com/t5/R-Script-Showcase/bd-p/RVisuals" TargetMode="External"/><Relationship Id="rId12" Type="http://schemas.openxmlformats.org/officeDocument/2006/relationships/hyperlink" Target="ttp://aka.ms/bapidashwp" TargetMode="External"/><Relationship Id="rId2" Type="http://schemas.openxmlformats.org/officeDocument/2006/relationships/notesSlide" Target="../notesSlides/notesSlide25.xml"/><Relationship Id="rId16" Type="http://schemas.openxmlformats.org/officeDocument/2006/relationships/hyperlink" Target="https://msdn.microsoft.com/library/Mt253322?CorrelationId=76b5c813-fc40-4d4e-ba47-f96ce7c60fe0&amp;ui=en-US&amp;rs=en-US&amp;ad=US" TargetMode="External"/><Relationship Id="rId1" Type="http://schemas.openxmlformats.org/officeDocument/2006/relationships/slideLayout" Target="../slideLayouts/slideLayout4.xml"/><Relationship Id="rId6" Type="http://schemas.openxmlformats.org/officeDocument/2006/relationships/hyperlink" Target="http://community.powerbi.com/t5/Data-Stories-Gallery/bd-p/DataStoriesGallery" TargetMode="External"/><Relationship Id="rId11" Type="http://schemas.openxmlformats.org/officeDocument/2006/relationships/hyperlink" Target="http://issues.powerbi.com/" TargetMode="External"/><Relationship Id="rId5" Type="http://schemas.openxmlformats.org/officeDocument/2006/relationships/hyperlink" Target="https://community.powerbi.com/t5/Themes-Gallery/bd-p/ThemesGallery" TargetMode="External"/><Relationship Id="rId15" Type="http://schemas.openxmlformats.org/officeDocument/2006/relationships/hyperlink" Target="http://www.daxpatterns.com/" TargetMode="External"/><Relationship Id="rId10" Type="http://schemas.openxmlformats.org/officeDocument/2006/relationships/hyperlink" Target="http://ideas.powerbi.com/" TargetMode="External"/><Relationship Id="rId4" Type="http://schemas.openxmlformats.org/officeDocument/2006/relationships/hyperlink" Target="http://community.powerbi.com/" TargetMode="External"/><Relationship Id="rId9" Type="http://schemas.openxmlformats.org/officeDocument/2006/relationships/hyperlink" Target="http://blogs.msdn.com/b/powerbi/" TargetMode="External"/><Relationship Id="rId14" Type="http://schemas.openxmlformats.org/officeDocument/2006/relationships/hyperlink" Target="https://powerbi.microsoft.com/en-us/documentation/powerbi-desktop-quickstart-learn-dax-basic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aka.ms/bi" TargetMode="External"/><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emf"/><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882DC-620E-4C02-BA3B-ABAC23765E47}"/>
              </a:ext>
            </a:extLst>
          </p:cNvPr>
          <p:cNvSpPr>
            <a:spLocks noGrp="1"/>
          </p:cNvSpPr>
          <p:nvPr>
            <p:ph type="body" sz="quarter" idx="10"/>
          </p:nvPr>
        </p:nvSpPr>
        <p:spPr>
          <a:xfrm>
            <a:off x="5741374" y="1871024"/>
            <a:ext cx="6400800" cy="1043363"/>
          </a:xfrm>
        </p:spPr>
        <p:txBody>
          <a:bodyPr/>
          <a:lstStyle/>
          <a:p>
            <a:r>
              <a:rPr lang="en-US" dirty="0"/>
              <a:t>compete</a:t>
            </a:r>
          </a:p>
        </p:txBody>
      </p:sp>
      <p:sp>
        <p:nvSpPr>
          <p:cNvPr id="3" name="Text Placeholder 2">
            <a:extLst>
              <a:ext uri="{FF2B5EF4-FFF2-40B4-BE49-F238E27FC236}">
                <a16:creationId xmlns:a16="http://schemas.microsoft.com/office/drawing/2014/main" id="{A1ED0781-B4EC-4F75-A601-6272D8398B6A}"/>
              </a:ext>
            </a:extLst>
          </p:cNvPr>
          <p:cNvSpPr>
            <a:spLocks noGrp="1"/>
          </p:cNvSpPr>
          <p:nvPr>
            <p:ph type="body" sz="quarter" idx="11"/>
          </p:nvPr>
        </p:nvSpPr>
        <p:spPr>
          <a:xfrm>
            <a:off x="5741374" y="2651450"/>
            <a:ext cx="6400800" cy="1043363"/>
          </a:xfrm>
        </p:spPr>
        <p:txBody>
          <a:bodyPr/>
          <a:lstStyle/>
          <a:p>
            <a:r>
              <a:rPr lang="en-US" dirty="0"/>
              <a:t>empower</a:t>
            </a:r>
          </a:p>
        </p:txBody>
      </p:sp>
      <p:sp>
        <p:nvSpPr>
          <p:cNvPr id="4" name="Text Placeholder 3">
            <a:extLst>
              <a:ext uri="{FF2B5EF4-FFF2-40B4-BE49-F238E27FC236}">
                <a16:creationId xmlns:a16="http://schemas.microsoft.com/office/drawing/2014/main" id="{4FE7F5DF-FD0D-41C1-BC21-0031834C5B36}"/>
              </a:ext>
            </a:extLst>
          </p:cNvPr>
          <p:cNvSpPr>
            <a:spLocks noGrp="1"/>
          </p:cNvSpPr>
          <p:nvPr>
            <p:ph type="body" sz="quarter" idx="12"/>
          </p:nvPr>
        </p:nvSpPr>
        <p:spPr>
          <a:xfrm>
            <a:off x="5741374" y="3445274"/>
            <a:ext cx="6400800" cy="1043363"/>
          </a:xfrm>
        </p:spPr>
        <p:txBody>
          <a:bodyPr/>
          <a:lstStyle/>
          <a:p>
            <a:r>
              <a:rPr lang="en-US" dirty="0"/>
              <a:t>expand</a:t>
            </a:r>
          </a:p>
        </p:txBody>
      </p:sp>
    </p:spTree>
    <p:extLst>
      <p:ext uri="{BB962C8B-B14F-4D97-AF65-F5344CB8AC3E}">
        <p14:creationId xmlns:p14="http://schemas.microsoft.com/office/powerpoint/2010/main" val="110027709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4B08-B9ED-437D-ABA2-7D5A5D3EF1EB}"/>
              </a:ext>
            </a:extLst>
          </p:cNvPr>
          <p:cNvSpPr>
            <a:spLocks noGrp="1"/>
          </p:cNvSpPr>
          <p:nvPr>
            <p:ph type="title"/>
          </p:nvPr>
        </p:nvSpPr>
        <p:spPr/>
        <p:txBody>
          <a:bodyPr/>
          <a:lstStyle/>
          <a:p>
            <a:r>
              <a:rPr lang="en-US" sz="4400" dirty="0"/>
              <a:t>Power BI supports custom visuals, natural language Q&amp;A and Quick Insights</a:t>
            </a:r>
          </a:p>
        </p:txBody>
      </p:sp>
      <p:sp>
        <p:nvSpPr>
          <p:cNvPr id="4" name="Rectangle 3">
            <a:extLst>
              <a:ext uri="{FF2B5EF4-FFF2-40B4-BE49-F238E27FC236}">
                <a16:creationId xmlns:a16="http://schemas.microsoft.com/office/drawing/2014/main" id="{E668BD49-0BDA-4802-84A7-0C5E00EE8252}"/>
              </a:ext>
            </a:extLst>
          </p:cNvPr>
          <p:cNvSpPr/>
          <p:nvPr/>
        </p:nvSpPr>
        <p:spPr bwMode="auto">
          <a:xfrm>
            <a:off x="274638" y="1813199"/>
            <a:ext cx="5486404" cy="2001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6BEF0B38-8815-4F1B-8C05-2DE2458393F9}"/>
              </a:ext>
            </a:extLst>
          </p:cNvPr>
          <p:cNvSpPr>
            <a:spLocks noGrp="1"/>
          </p:cNvSpPr>
          <p:nvPr>
            <p:ph type="body" sz="quarter" idx="10"/>
          </p:nvPr>
        </p:nvSpPr>
        <p:spPr>
          <a:xfrm>
            <a:off x="274639" y="1721821"/>
            <a:ext cx="7116761" cy="2015936"/>
          </a:xfrm>
        </p:spPr>
        <p:txBody>
          <a:bodyPr/>
          <a:lstStyle/>
          <a:p>
            <a:pPr>
              <a:spcBef>
                <a:spcPts val="816"/>
              </a:spcBef>
            </a:pPr>
            <a:r>
              <a:rPr lang="en-US" sz="2000" dirty="0">
                <a:gradFill>
                  <a:gsLst>
                    <a:gs pos="96460">
                      <a:schemeClr val="tx1"/>
                    </a:gs>
                    <a:gs pos="0">
                      <a:schemeClr val="tx1"/>
                    </a:gs>
                  </a:gsLst>
                  <a:lin ang="5400000" scaled="0"/>
                </a:gradFill>
                <a:latin typeface="Segoe UI Semibold" pitchFamily="34" charset="0"/>
              </a:rPr>
              <a:t>Power BI</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Custom visuals broaden the range of visualizations possible</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Natural language Q&amp;A : get answers from your data by asking questions in natural language</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Quick Insights: auto search datasets in seconds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Cortana integration: access your data from Windows 10</a:t>
            </a:r>
          </a:p>
        </p:txBody>
      </p:sp>
      <p:sp>
        <p:nvSpPr>
          <p:cNvPr id="6" name="Rectangle 5">
            <a:extLst>
              <a:ext uri="{FF2B5EF4-FFF2-40B4-BE49-F238E27FC236}">
                <a16:creationId xmlns:a16="http://schemas.microsoft.com/office/drawing/2014/main" id="{99355A0C-2066-4D7E-ACB1-38F32D4A3D5C}"/>
              </a:ext>
            </a:extLst>
          </p:cNvPr>
          <p:cNvSpPr/>
          <p:nvPr/>
        </p:nvSpPr>
        <p:spPr bwMode="auto">
          <a:xfrm rot="5400000" flipH="1">
            <a:off x="-2194242" y="4196316"/>
            <a:ext cx="498348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507D86C-3C9F-48CC-B239-D628C123143C}"/>
              </a:ext>
            </a:extLst>
          </p:cNvPr>
          <p:cNvSpPr/>
          <p:nvPr/>
        </p:nvSpPr>
        <p:spPr bwMode="auto">
          <a:xfrm rot="5400000" flipH="1">
            <a:off x="5075564" y="4196316"/>
            <a:ext cx="498348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5430AEA1-D1E1-4B09-8000-2AC3BE8D336B}"/>
              </a:ext>
            </a:extLst>
          </p:cNvPr>
          <p:cNvSpPr txBox="1">
            <a:spLocks/>
          </p:cNvSpPr>
          <p:nvPr/>
        </p:nvSpPr>
        <p:spPr>
          <a:xfrm>
            <a:off x="7544444" y="1721821"/>
            <a:ext cx="4617394" cy="293618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n-US" sz="2000" dirty="0">
                <a:gradFill>
                  <a:gsLst>
                    <a:gs pos="96460">
                      <a:schemeClr val="tx1"/>
                    </a:gs>
                    <a:gs pos="0">
                      <a:schemeClr val="tx1"/>
                    </a:gs>
                  </a:gsLst>
                  <a:lin ang="5400000" scaled="0"/>
                </a:gradFill>
                <a:latin typeface="Segoe UI Semibold" pitchFamily="34" charset="0"/>
              </a:rPr>
              <a:t>Tableau</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Lacks custom visuals; users are limited to creating visuals pre-prescribed by Tableau</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Natural Language and Quick Insights equivalent have just been announced as roadmap items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Tableau 10 was only an incremental improvement, focused on a new color palette and font</a:t>
            </a:r>
          </a:p>
        </p:txBody>
      </p:sp>
      <p:pic>
        <p:nvPicPr>
          <p:cNvPr id="9" name="Picture 8">
            <a:extLst>
              <a:ext uri="{FF2B5EF4-FFF2-40B4-BE49-F238E27FC236}">
                <a16:creationId xmlns:a16="http://schemas.microsoft.com/office/drawing/2014/main" id="{53511B4E-D81A-42EB-A003-364289B7CE8D}"/>
              </a:ext>
            </a:extLst>
          </p:cNvPr>
          <p:cNvPicPr>
            <a:picLocks noChangeAspect="1"/>
          </p:cNvPicPr>
          <p:nvPr/>
        </p:nvPicPr>
        <p:blipFill rotWithShape="1">
          <a:blip r:embed="rId3"/>
          <a:stretch/>
        </p:blipFill>
        <p:spPr>
          <a:xfrm>
            <a:off x="1267795" y="3967717"/>
            <a:ext cx="2565224" cy="2018228"/>
          </a:xfrm>
          <a:prstGeom prst="rect">
            <a:avLst/>
          </a:prstGeom>
        </p:spPr>
      </p:pic>
      <p:pic>
        <p:nvPicPr>
          <p:cNvPr id="10" name="Picture 9">
            <a:extLst>
              <a:ext uri="{FF2B5EF4-FFF2-40B4-BE49-F238E27FC236}">
                <a16:creationId xmlns:a16="http://schemas.microsoft.com/office/drawing/2014/main" id="{2A279D63-743B-4473-9736-CB9CD1844A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7838" y="4932517"/>
            <a:ext cx="3311348" cy="1582583"/>
          </a:xfrm>
          <a:prstGeom prst="rect">
            <a:avLst/>
          </a:prstGeom>
        </p:spPr>
      </p:pic>
      <p:pic>
        <p:nvPicPr>
          <p:cNvPr id="11" name="Picture 10">
            <a:extLst>
              <a:ext uri="{FF2B5EF4-FFF2-40B4-BE49-F238E27FC236}">
                <a16:creationId xmlns:a16="http://schemas.microsoft.com/office/drawing/2014/main" id="{05AC2926-10AE-4A5D-91BA-3BDDD44D9702}"/>
              </a:ext>
            </a:extLst>
          </p:cNvPr>
          <p:cNvPicPr>
            <a:picLocks noChangeAspect="1"/>
          </p:cNvPicPr>
          <p:nvPr/>
        </p:nvPicPr>
        <p:blipFill>
          <a:blip r:embed="rId5"/>
          <a:stretch>
            <a:fillRect/>
          </a:stretch>
        </p:blipFill>
        <p:spPr>
          <a:xfrm>
            <a:off x="715877" y="4746430"/>
            <a:ext cx="1093874" cy="1951234"/>
          </a:xfrm>
          <a:prstGeom prst="rect">
            <a:avLst/>
          </a:prstGeom>
        </p:spPr>
      </p:pic>
      <p:sp>
        <p:nvSpPr>
          <p:cNvPr id="12" name="Rectangular Callout 92">
            <a:extLst>
              <a:ext uri="{FF2B5EF4-FFF2-40B4-BE49-F238E27FC236}">
                <a16:creationId xmlns:a16="http://schemas.microsoft.com/office/drawing/2014/main" id="{90EFF970-2393-4A9E-BD04-0D484116DBAE}"/>
              </a:ext>
            </a:extLst>
          </p:cNvPr>
          <p:cNvSpPr/>
          <p:nvPr/>
        </p:nvSpPr>
        <p:spPr>
          <a:xfrm>
            <a:off x="1957471" y="4219175"/>
            <a:ext cx="2200727" cy="597161"/>
          </a:xfrm>
          <a:prstGeom prst="wedgeRectCallout">
            <a:avLst>
              <a:gd name="adj1" fmla="val -74859"/>
              <a:gd name="adj2" fmla="val 5219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263" indent="-68263"/>
            <a:r>
              <a:rPr lang="en-US" sz="1400" dirty="0">
                <a:gradFill>
                  <a:gsLst>
                    <a:gs pos="3540">
                      <a:schemeClr val="bg1"/>
                    </a:gs>
                    <a:gs pos="49000">
                      <a:schemeClr val="bg1"/>
                    </a:gs>
                  </a:gsLst>
                  <a:lin ang="5400000" scaled="0"/>
                </a:gradFill>
              </a:rPr>
              <a:t>“Hey Cortana, show sales</a:t>
            </a:r>
            <a:br>
              <a:rPr lang="en-US" sz="1400" dirty="0">
                <a:gradFill>
                  <a:gsLst>
                    <a:gs pos="3540">
                      <a:schemeClr val="bg1"/>
                    </a:gs>
                    <a:gs pos="49000">
                      <a:schemeClr val="bg1"/>
                    </a:gs>
                  </a:gsLst>
                  <a:lin ang="5400000" scaled="0"/>
                </a:gradFill>
              </a:rPr>
            </a:br>
            <a:r>
              <a:rPr lang="en-US" sz="1400" dirty="0">
                <a:gradFill>
                  <a:gsLst>
                    <a:gs pos="3540">
                      <a:schemeClr val="bg1"/>
                    </a:gs>
                    <a:gs pos="49000">
                      <a:schemeClr val="bg1"/>
                    </a:gs>
                  </a:gsLst>
                  <a:lin ang="5400000" scaled="0"/>
                </a:gradFill>
              </a:rPr>
              <a:t>for Lindsey Brennan” </a:t>
            </a:r>
          </a:p>
        </p:txBody>
      </p:sp>
      <p:sp>
        <p:nvSpPr>
          <p:cNvPr id="13" name="Slide Number Placeholder 2">
            <a:extLst>
              <a:ext uri="{FF2B5EF4-FFF2-40B4-BE49-F238E27FC236}">
                <a16:creationId xmlns:a16="http://schemas.microsoft.com/office/drawing/2014/main" id="{424010BB-06B1-4341-9083-8A9BD15BA9A7}"/>
              </a:ext>
            </a:extLst>
          </p:cNvPr>
          <p:cNvSpPr txBox="1">
            <a:spLocks/>
          </p:cNvSpPr>
          <p:nvPr/>
        </p:nvSpPr>
        <p:spPr>
          <a:xfrm>
            <a:off x="9364663" y="6483350"/>
            <a:ext cx="2797175"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063B9942-5B27-4E2A-ADB5-CEB3D3C9D7C7}" type="slidenum">
              <a:rPr lang="en-US" smtClean="0"/>
              <a:pPr/>
              <a:t>10</a:t>
            </a:fld>
            <a:endParaRPr lang="en-US" dirty="0"/>
          </a:p>
        </p:txBody>
      </p:sp>
      <p:grpSp>
        <p:nvGrpSpPr>
          <p:cNvPr id="14" name="Group 13">
            <a:extLst>
              <a:ext uri="{FF2B5EF4-FFF2-40B4-BE49-F238E27FC236}">
                <a16:creationId xmlns:a16="http://schemas.microsoft.com/office/drawing/2014/main" id="{4942CF46-27D7-42F6-9727-3B7CEFD33B31}"/>
              </a:ext>
            </a:extLst>
          </p:cNvPr>
          <p:cNvGrpSpPr/>
          <p:nvPr/>
        </p:nvGrpSpPr>
        <p:grpSpPr>
          <a:xfrm>
            <a:off x="9041582" y="4587843"/>
            <a:ext cx="1965446" cy="1965446"/>
            <a:chOff x="9235666" y="4404985"/>
            <a:chExt cx="1716599" cy="1716599"/>
          </a:xfrm>
        </p:grpSpPr>
        <p:grpSp>
          <p:nvGrpSpPr>
            <p:cNvPr id="15" name="Group 14">
              <a:extLst>
                <a:ext uri="{FF2B5EF4-FFF2-40B4-BE49-F238E27FC236}">
                  <a16:creationId xmlns:a16="http://schemas.microsoft.com/office/drawing/2014/main" id="{D274871D-C4D0-4F46-BB5D-1923470FA62C}"/>
                </a:ext>
              </a:extLst>
            </p:cNvPr>
            <p:cNvGrpSpPr/>
            <p:nvPr/>
          </p:nvGrpSpPr>
          <p:grpSpPr>
            <a:xfrm>
              <a:off x="9567712" y="4816336"/>
              <a:ext cx="1097842" cy="805879"/>
              <a:chOff x="9959263" y="4591439"/>
              <a:chExt cx="1475655" cy="1083215"/>
            </a:xfrm>
          </p:grpSpPr>
          <p:pic>
            <p:nvPicPr>
              <p:cNvPr id="19" name="Picture 18">
                <a:extLst>
                  <a:ext uri="{FF2B5EF4-FFF2-40B4-BE49-F238E27FC236}">
                    <a16:creationId xmlns:a16="http://schemas.microsoft.com/office/drawing/2014/main" id="{D07B8DB6-EE6E-417B-8120-BAA03F8B98F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232002" y="4725423"/>
                <a:ext cx="281795" cy="279965"/>
              </a:xfrm>
              <a:prstGeom prst="rect">
                <a:avLst/>
              </a:prstGeom>
            </p:spPr>
          </p:pic>
          <p:sp>
            <p:nvSpPr>
              <p:cNvPr id="20" name="Freeform 116">
                <a:extLst>
                  <a:ext uri="{FF2B5EF4-FFF2-40B4-BE49-F238E27FC236}">
                    <a16:creationId xmlns:a16="http://schemas.microsoft.com/office/drawing/2014/main" id="{EA2C35E2-CAC2-4FED-BE5A-B5E93210F3BC}"/>
                  </a:ext>
                </a:extLst>
              </p:cNvPr>
              <p:cNvSpPr>
                <a:spLocks noEditPoints="1"/>
              </p:cNvSpPr>
              <p:nvPr/>
            </p:nvSpPr>
            <p:spPr bwMode="auto">
              <a:xfrm>
                <a:off x="9959263" y="4591439"/>
                <a:ext cx="1475655" cy="1083215"/>
              </a:xfrm>
              <a:custGeom>
                <a:avLst/>
                <a:gdLst>
                  <a:gd name="T0" fmla="*/ 2435 w 2466"/>
                  <a:gd name="T1" fmla="*/ 1552 h 1810"/>
                  <a:gd name="T2" fmla="*/ 2341 w 2466"/>
                  <a:gd name="T3" fmla="*/ 1465 h 1810"/>
                  <a:gd name="T4" fmla="*/ 2341 w 2466"/>
                  <a:gd name="T5" fmla="*/ 134 h 1810"/>
                  <a:gd name="T6" fmla="*/ 2208 w 2466"/>
                  <a:gd name="T7" fmla="*/ 0 h 1810"/>
                  <a:gd name="T8" fmla="*/ 259 w 2466"/>
                  <a:gd name="T9" fmla="*/ 0 h 1810"/>
                  <a:gd name="T10" fmla="*/ 126 w 2466"/>
                  <a:gd name="T11" fmla="*/ 134 h 1810"/>
                  <a:gd name="T12" fmla="*/ 126 w 2466"/>
                  <a:gd name="T13" fmla="*/ 1465 h 1810"/>
                  <a:gd name="T14" fmla="*/ 47 w 2466"/>
                  <a:gd name="T15" fmla="*/ 1544 h 1810"/>
                  <a:gd name="T16" fmla="*/ 16 w 2466"/>
                  <a:gd name="T17" fmla="*/ 1567 h 1810"/>
                  <a:gd name="T18" fmla="*/ 0 w 2466"/>
                  <a:gd name="T19" fmla="*/ 1622 h 1810"/>
                  <a:gd name="T20" fmla="*/ 0 w 2466"/>
                  <a:gd name="T21" fmla="*/ 1716 h 1810"/>
                  <a:gd name="T22" fmla="*/ 94 w 2466"/>
                  <a:gd name="T23" fmla="*/ 1810 h 1810"/>
                  <a:gd name="T24" fmla="*/ 2372 w 2466"/>
                  <a:gd name="T25" fmla="*/ 1810 h 1810"/>
                  <a:gd name="T26" fmla="*/ 2466 w 2466"/>
                  <a:gd name="T27" fmla="*/ 1716 h 1810"/>
                  <a:gd name="T28" fmla="*/ 2466 w 2466"/>
                  <a:gd name="T29" fmla="*/ 1622 h 1810"/>
                  <a:gd name="T30" fmla="*/ 2435 w 2466"/>
                  <a:gd name="T31" fmla="*/ 1552 h 1810"/>
                  <a:gd name="T32" fmla="*/ 2208 w 2466"/>
                  <a:gd name="T33" fmla="*/ 1528 h 1810"/>
                  <a:gd name="T34" fmla="*/ 274 w 2466"/>
                  <a:gd name="T35" fmla="*/ 1528 h 1810"/>
                  <a:gd name="T36" fmla="*/ 274 w 2466"/>
                  <a:gd name="T37" fmla="*/ 1465 h 1810"/>
                  <a:gd name="T38" fmla="*/ 2208 w 2466"/>
                  <a:gd name="T39" fmla="*/ 1465 h 1810"/>
                  <a:gd name="T40" fmla="*/ 2208 w 2466"/>
                  <a:gd name="T41" fmla="*/ 1528 h 1810"/>
                  <a:gd name="T42" fmla="*/ 2208 w 2466"/>
                  <a:gd name="T43" fmla="*/ 1528 h 1810"/>
                  <a:gd name="T44" fmla="*/ 2208 w 2466"/>
                  <a:gd name="T45" fmla="*/ 1364 h 1810"/>
                  <a:gd name="T46" fmla="*/ 259 w 2466"/>
                  <a:gd name="T47" fmla="*/ 1364 h 1810"/>
                  <a:gd name="T48" fmla="*/ 259 w 2466"/>
                  <a:gd name="T49" fmla="*/ 110 h 1810"/>
                  <a:gd name="T50" fmla="*/ 2208 w 2466"/>
                  <a:gd name="T51" fmla="*/ 110 h 1810"/>
                  <a:gd name="T52" fmla="*/ 2208 w 2466"/>
                  <a:gd name="T53" fmla="*/ 1364 h 1810"/>
                  <a:gd name="T54" fmla="*/ 2208 w 2466"/>
                  <a:gd name="T55" fmla="*/ 1364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6" h="1810">
                    <a:moveTo>
                      <a:pt x="2435" y="1552"/>
                    </a:moveTo>
                    <a:cubicBezTo>
                      <a:pt x="2341" y="1465"/>
                      <a:pt x="2341" y="1465"/>
                      <a:pt x="2341" y="1465"/>
                    </a:cubicBezTo>
                    <a:cubicBezTo>
                      <a:pt x="2341" y="134"/>
                      <a:pt x="2341" y="134"/>
                      <a:pt x="2341" y="134"/>
                    </a:cubicBezTo>
                    <a:cubicBezTo>
                      <a:pt x="2341" y="63"/>
                      <a:pt x="2278" y="0"/>
                      <a:pt x="2208" y="0"/>
                    </a:cubicBezTo>
                    <a:cubicBezTo>
                      <a:pt x="259" y="0"/>
                      <a:pt x="259" y="0"/>
                      <a:pt x="259" y="0"/>
                    </a:cubicBezTo>
                    <a:cubicBezTo>
                      <a:pt x="188" y="0"/>
                      <a:pt x="126" y="63"/>
                      <a:pt x="126" y="134"/>
                    </a:cubicBezTo>
                    <a:cubicBezTo>
                      <a:pt x="126" y="1465"/>
                      <a:pt x="126" y="1465"/>
                      <a:pt x="126" y="1465"/>
                    </a:cubicBezTo>
                    <a:cubicBezTo>
                      <a:pt x="47" y="1544"/>
                      <a:pt x="47" y="1544"/>
                      <a:pt x="47" y="1544"/>
                    </a:cubicBezTo>
                    <a:cubicBezTo>
                      <a:pt x="32" y="1552"/>
                      <a:pt x="24" y="1559"/>
                      <a:pt x="16" y="1567"/>
                    </a:cubicBezTo>
                    <a:cubicBezTo>
                      <a:pt x="8" y="1583"/>
                      <a:pt x="0" y="1599"/>
                      <a:pt x="0" y="1622"/>
                    </a:cubicBezTo>
                    <a:cubicBezTo>
                      <a:pt x="0" y="1716"/>
                      <a:pt x="0" y="1716"/>
                      <a:pt x="0" y="1716"/>
                    </a:cubicBezTo>
                    <a:cubicBezTo>
                      <a:pt x="0" y="1771"/>
                      <a:pt x="40" y="1810"/>
                      <a:pt x="94" y="1810"/>
                    </a:cubicBezTo>
                    <a:cubicBezTo>
                      <a:pt x="2372" y="1810"/>
                      <a:pt x="2372" y="1810"/>
                      <a:pt x="2372" y="1810"/>
                    </a:cubicBezTo>
                    <a:cubicBezTo>
                      <a:pt x="2427" y="1810"/>
                      <a:pt x="2466" y="1771"/>
                      <a:pt x="2466" y="1716"/>
                    </a:cubicBezTo>
                    <a:cubicBezTo>
                      <a:pt x="2466" y="1622"/>
                      <a:pt x="2466" y="1622"/>
                      <a:pt x="2466" y="1622"/>
                    </a:cubicBezTo>
                    <a:cubicBezTo>
                      <a:pt x="2466" y="1591"/>
                      <a:pt x="2450" y="1567"/>
                      <a:pt x="2435" y="1552"/>
                    </a:cubicBezTo>
                    <a:close/>
                    <a:moveTo>
                      <a:pt x="2208" y="1528"/>
                    </a:moveTo>
                    <a:cubicBezTo>
                      <a:pt x="274" y="1528"/>
                      <a:pt x="274" y="1528"/>
                      <a:pt x="274" y="1528"/>
                    </a:cubicBezTo>
                    <a:cubicBezTo>
                      <a:pt x="274" y="1465"/>
                      <a:pt x="274" y="1465"/>
                      <a:pt x="274" y="1465"/>
                    </a:cubicBezTo>
                    <a:cubicBezTo>
                      <a:pt x="2208" y="1465"/>
                      <a:pt x="2208" y="1465"/>
                      <a:pt x="2208" y="1465"/>
                    </a:cubicBezTo>
                    <a:cubicBezTo>
                      <a:pt x="2208" y="1528"/>
                      <a:pt x="2208" y="1528"/>
                      <a:pt x="2208" y="1528"/>
                    </a:cubicBezTo>
                    <a:cubicBezTo>
                      <a:pt x="2208" y="1528"/>
                      <a:pt x="2208" y="1528"/>
                      <a:pt x="2208" y="1528"/>
                    </a:cubicBezTo>
                    <a:close/>
                    <a:moveTo>
                      <a:pt x="2208" y="1364"/>
                    </a:moveTo>
                    <a:cubicBezTo>
                      <a:pt x="259" y="1364"/>
                      <a:pt x="259" y="1364"/>
                      <a:pt x="259" y="1364"/>
                    </a:cubicBezTo>
                    <a:cubicBezTo>
                      <a:pt x="259" y="110"/>
                      <a:pt x="259" y="110"/>
                      <a:pt x="259" y="110"/>
                    </a:cubicBezTo>
                    <a:cubicBezTo>
                      <a:pt x="2208" y="110"/>
                      <a:pt x="2208" y="110"/>
                      <a:pt x="2208" y="110"/>
                    </a:cubicBezTo>
                    <a:cubicBezTo>
                      <a:pt x="2208" y="1364"/>
                      <a:pt x="2208" y="1364"/>
                      <a:pt x="2208" y="1364"/>
                    </a:cubicBezTo>
                    <a:cubicBezTo>
                      <a:pt x="2208" y="1364"/>
                      <a:pt x="2208" y="1364"/>
                      <a:pt x="2208" y="13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20">
                <a:extLst>
                  <a:ext uri="{FF2B5EF4-FFF2-40B4-BE49-F238E27FC236}">
                    <a16:creationId xmlns:a16="http://schemas.microsoft.com/office/drawing/2014/main" id="{8768AFE6-8F44-415B-A180-847D6785E2E9}"/>
                  </a:ext>
                </a:extLst>
              </p:cNvPr>
              <p:cNvSpPr>
                <a:spLocks noEditPoints="1"/>
              </p:cNvSpPr>
              <p:nvPr/>
            </p:nvSpPr>
            <p:spPr bwMode="auto">
              <a:xfrm>
                <a:off x="10684430" y="4705575"/>
                <a:ext cx="481251" cy="299813"/>
              </a:xfrm>
              <a:custGeom>
                <a:avLst/>
                <a:gdLst>
                  <a:gd name="T0" fmla="*/ 0 w 4777"/>
                  <a:gd name="T1" fmla="*/ 1833 h 2976"/>
                  <a:gd name="T2" fmla="*/ 750 w 4777"/>
                  <a:gd name="T3" fmla="*/ 1833 h 2976"/>
                  <a:gd name="T4" fmla="*/ 750 w 4777"/>
                  <a:gd name="T5" fmla="*/ 2976 h 2976"/>
                  <a:gd name="T6" fmla="*/ 0 w 4777"/>
                  <a:gd name="T7" fmla="*/ 2976 h 2976"/>
                  <a:gd name="T8" fmla="*/ 0 w 4777"/>
                  <a:gd name="T9" fmla="*/ 1833 h 2976"/>
                  <a:gd name="T10" fmla="*/ 0 w 4777"/>
                  <a:gd name="T11" fmla="*/ 1833 h 2976"/>
                  <a:gd name="T12" fmla="*/ 0 w 4777"/>
                  <a:gd name="T13" fmla="*/ 1833 h 2976"/>
                  <a:gd name="T14" fmla="*/ 1033 w 4777"/>
                  <a:gd name="T15" fmla="*/ 2976 h 2976"/>
                  <a:gd name="T16" fmla="*/ 1783 w 4777"/>
                  <a:gd name="T17" fmla="*/ 2976 h 2976"/>
                  <a:gd name="T18" fmla="*/ 1783 w 4777"/>
                  <a:gd name="T19" fmla="*/ 421 h 2976"/>
                  <a:gd name="T20" fmla="*/ 1033 w 4777"/>
                  <a:gd name="T21" fmla="*/ 421 h 2976"/>
                  <a:gd name="T22" fmla="*/ 1033 w 4777"/>
                  <a:gd name="T23" fmla="*/ 2976 h 2976"/>
                  <a:gd name="T24" fmla="*/ 1033 w 4777"/>
                  <a:gd name="T25" fmla="*/ 2976 h 2976"/>
                  <a:gd name="T26" fmla="*/ 1033 w 4777"/>
                  <a:gd name="T27" fmla="*/ 2976 h 2976"/>
                  <a:gd name="T28" fmla="*/ 2021 w 4777"/>
                  <a:gd name="T29" fmla="*/ 2976 h 2976"/>
                  <a:gd name="T30" fmla="*/ 2770 w 4777"/>
                  <a:gd name="T31" fmla="*/ 2976 h 2976"/>
                  <a:gd name="T32" fmla="*/ 2770 w 4777"/>
                  <a:gd name="T33" fmla="*/ 888 h 2976"/>
                  <a:gd name="T34" fmla="*/ 2021 w 4777"/>
                  <a:gd name="T35" fmla="*/ 888 h 2976"/>
                  <a:gd name="T36" fmla="*/ 2021 w 4777"/>
                  <a:gd name="T37" fmla="*/ 2976 h 2976"/>
                  <a:gd name="T38" fmla="*/ 2021 w 4777"/>
                  <a:gd name="T39" fmla="*/ 2976 h 2976"/>
                  <a:gd name="T40" fmla="*/ 2021 w 4777"/>
                  <a:gd name="T41" fmla="*/ 2976 h 2976"/>
                  <a:gd name="T42" fmla="*/ 3011 w 4777"/>
                  <a:gd name="T43" fmla="*/ 2976 h 2976"/>
                  <a:gd name="T44" fmla="*/ 3758 w 4777"/>
                  <a:gd name="T45" fmla="*/ 2976 h 2976"/>
                  <a:gd name="T46" fmla="*/ 3758 w 4777"/>
                  <a:gd name="T47" fmla="*/ 2269 h 2976"/>
                  <a:gd name="T48" fmla="*/ 3011 w 4777"/>
                  <a:gd name="T49" fmla="*/ 2269 h 2976"/>
                  <a:gd name="T50" fmla="*/ 3011 w 4777"/>
                  <a:gd name="T51" fmla="*/ 2976 h 2976"/>
                  <a:gd name="T52" fmla="*/ 3011 w 4777"/>
                  <a:gd name="T53" fmla="*/ 2976 h 2976"/>
                  <a:gd name="T54" fmla="*/ 3011 w 4777"/>
                  <a:gd name="T55" fmla="*/ 2976 h 2976"/>
                  <a:gd name="T56" fmla="*/ 4044 w 4777"/>
                  <a:gd name="T57" fmla="*/ 2976 h 2976"/>
                  <a:gd name="T58" fmla="*/ 4777 w 4777"/>
                  <a:gd name="T59" fmla="*/ 2976 h 2976"/>
                  <a:gd name="T60" fmla="*/ 4777 w 4777"/>
                  <a:gd name="T61" fmla="*/ 0 h 2976"/>
                  <a:gd name="T62" fmla="*/ 4044 w 4777"/>
                  <a:gd name="T63" fmla="*/ 0 h 2976"/>
                  <a:gd name="T64" fmla="*/ 4044 w 4777"/>
                  <a:gd name="T65" fmla="*/ 2976 h 2976"/>
                  <a:gd name="T66" fmla="*/ 4044 w 4777"/>
                  <a:gd name="T67" fmla="*/ 2976 h 2976"/>
                  <a:gd name="T68" fmla="*/ 4044 w 4777"/>
                  <a:gd name="T69" fmla="*/ 2976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7" h="2976">
                    <a:moveTo>
                      <a:pt x="0" y="1833"/>
                    </a:moveTo>
                    <a:lnTo>
                      <a:pt x="750" y="1833"/>
                    </a:lnTo>
                    <a:lnTo>
                      <a:pt x="750" y="2976"/>
                    </a:lnTo>
                    <a:lnTo>
                      <a:pt x="0" y="2976"/>
                    </a:lnTo>
                    <a:lnTo>
                      <a:pt x="0" y="1833"/>
                    </a:lnTo>
                    <a:lnTo>
                      <a:pt x="0" y="1833"/>
                    </a:lnTo>
                    <a:lnTo>
                      <a:pt x="0" y="1833"/>
                    </a:lnTo>
                    <a:close/>
                    <a:moveTo>
                      <a:pt x="1033" y="2976"/>
                    </a:moveTo>
                    <a:lnTo>
                      <a:pt x="1783" y="2976"/>
                    </a:lnTo>
                    <a:lnTo>
                      <a:pt x="1783" y="421"/>
                    </a:lnTo>
                    <a:lnTo>
                      <a:pt x="1033" y="421"/>
                    </a:lnTo>
                    <a:lnTo>
                      <a:pt x="1033" y="2976"/>
                    </a:lnTo>
                    <a:lnTo>
                      <a:pt x="1033" y="2976"/>
                    </a:lnTo>
                    <a:lnTo>
                      <a:pt x="1033" y="2976"/>
                    </a:lnTo>
                    <a:close/>
                    <a:moveTo>
                      <a:pt x="2021" y="2976"/>
                    </a:moveTo>
                    <a:lnTo>
                      <a:pt x="2770" y="2976"/>
                    </a:lnTo>
                    <a:lnTo>
                      <a:pt x="2770" y="888"/>
                    </a:lnTo>
                    <a:lnTo>
                      <a:pt x="2021" y="888"/>
                    </a:lnTo>
                    <a:lnTo>
                      <a:pt x="2021" y="2976"/>
                    </a:lnTo>
                    <a:lnTo>
                      <a:pt x="2021" y="2976"/>
                    </a:lnTo>
                    <a:lnTo>
                      <a:pt x="2021" y="2976"/>
                    </a:lnTo>
                    <a:close/>
                    <a:moveTo>
                      <a:pt x="3011" y="2976"/>
                    </a:moveTo>
                    <a:lnTo>
                      <a:pt x="3758" y="2976"/>
                    </a:lnTo>
                    <a:lnTo>
                      <a:pt x="3758" y="2269"/>
                    </a:lnTo>
                    <a:lnTo>
                      <a:pt x="3011" y="2269"/>
                    </a:lnTo>
                    <a:lnTo>
                      <a:pt x="3011" y="2976"/>
                    </a:lnTo>
                    <a:lnTo>
                      <a:pt x="3011" y="2976"/>
                    </a:lnTo>
                    <a:lnTo>
                      <a:pt x="3011" y="2976"/>
                    </a:lnTo>
                    <a:close/>
                    <a:moveTo>
                      <a:pt x="4044" y="2976"/>
                    </a:moveTo>
                    <a:lnTo>
                      <a:pt x="4777" y="2976"/>
                    </a:lnTo>
                    <a:lnTo>
                      <a:pt x="4777" y="0"/>
                    </a:lnTo>
                    <a:lnTo>
                      <a:pt x="4044" y="0"/>
                    </a:lnTo>
                    <a:lnTo>
                      <a:pt x="4044" y="2976"/>
                    </a:lnTo>
                    <a:lnTo>
                      <a:pt x="4044" y="2976"/>
                    </a:lnTo>
                    <a:lnTo>
                      <a:pt x="4044" y="2976"/>
                    </a:lnTo>
                    <a:close/>
                  </a:path>
                </a:pathLst>
              </a:custGeom>
              <a:solidFill>
                <a:srgbClr val="82828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22" name="Straight Connector 21">
                <a:extLst>
                  <a:ext uri="{FF2B5EF4-FFF2-40B4-BE49-F238E27FC236}">
                    <a16:creationId xmlns:a16="http://schemas.microsoft.com/office/drawing/2014/main" id="{8BA0FFB2-EED4-40BA-9C5E-40E2F5A3B8D4}"/>
                  </a:ext>
                </a:extLst>
              </p:cNvPr>
              <p:cNvCxnSpPr/>
              <p:nvPr/>
            </p:nvCxnSpPr>
            <p:spPr>
              <a:xfrm>
                <a:off x="10175199" y="5086350"/>
                <a:ext cx="1043782" cy="0"/>
              </a:xfrm>
              <a:prstGeom prst="line">
                <a:avLst/>
              </a:prstGeom>
              <a:ln>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CFD68D-4CBF-41A1-8F1D-5D5CD44D6865}"/>
                  </a:ext>
                </a:extLst>
              </p:cNvPr>
              <p:cNvCxnSpPr/>
              <p:nvPr/>
            </p:nvCxnSpPr>
            <p:spPr>
              <a:xfrm>
                <a:off x="10589419" y="4705575"/>
                <a:ext cx="0" cy="664144"/>
              </a:xfrm>
              <a:prstGeom prst="line">
                <a:avLst/>
              </a:prstGeom>
              <a:ln>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123">
                <a:extLst>
                  <a:ext uri="{FF2B5EF4-FFF2-40B4-BE49-F238E27FC236}">
                    <a16:creationId xmlns:a16="http://schemas.microsoft.com/office/drawing/2014/main" id="{B5960103-CA04-4ADE-8848-FFF651A40FFB}"/>
                  </a:ext>
                </a:extLst>
              </p:cNvPr>
              <p:cNvGrpSpPr>
                <a:grpSpLocks noChangeAspect="1"/>
              </p:cNvGrpSpPr>
              <p:nvPr/>
            </p:nvGrpSpPr>
            <p:grpSpPr bwMode="auto">
              <a:xfrm>
                <a:off x="10764498" y="5133046"/>
                <a:ext cx="321114" cy="215553"/>
                <a:chOff x="1453" y="548"/>
                <a:chExt cx="4928" cy="3308"/>
              </a:xfrm>
            </p:grpSpPr>
            <p:sp>
              <p:nvSpPr>
                <p:cNvPr id="26" name="Freeform 124">
                  <a:extLst>
                    <a:ext uri="{FF2B5EF4-FFF2-40B4-BE49-F238E27FC236}">
                      <a16:creationId xmlns:a16="http://schemas.microsoft.com/office/drawing/2014/main" id="{7628E750-80EC-41EE-AAF2-F516DFF59744}"/>
                    </a:ext>
                  </a:extLst>
                </p:cNvPr>
                <p:cNvSpPr>
                  <a:spLocks noEditPoints="1"/>
                </p:cNvSpPr>
                <p:nvPr/>
              </p:nvSpPr>
              <p:spPr bwMode="auto">
                <a:xfrm>
                  <a:off x="2336" y="548"/>
                  <a:ext cx="3308" cy="3308"/>
                </a:xfrm>
                <a:custGeom>
                  <a:avLst/>
                  <a:gdLst>
                    <a:gd name="T0" fmla="*/ 1080 w 1611"/>
                    <a:gd name="T1" fmla="*/ 528 h 1610"/>
                    <a:gd name="T2" fmla="*/ 1514 w 1611"/>
                    <a:gd name="T3" fmla="*/ 96 h 1610"/>
                    <a:gd name="T4" fmla="*/ 1394 w 1611"/>
                    <a:gd name="T5" fmla="*/ 528 h 1610"/>
                    <a:gd name="T6" fmla="*/ 1022 w 1611"/>
                    <a:gd name="T7" fmla="*/ 586 h 1610"/>
                    <a:gd name="T8" fmla="*/ 589 w 1611"/>
                    <a:gd name="T9" fmla="*/ 1023 h 1610"/>
                    <a:gd name="T10" fmla="*/ 531 w 1611"/>
                    <a:gd name="T11" fmla="*/ 586 h 1610"/>
                    <a:gd name="T12" fmla="*/ 531 w 1611"/>
                    <a:gd name="T13" fmla="*/ 1023 h 1610"/>
                    <a:gd name="T14" fmla="*/ 97 w 1611"/>
                    <a:gd name="T15" fmla="*/ 586 h 1610"/>
                    <a:gd name="T16" fmla="*/ 531 w 1611"/>
                    <a:gd name="T17" fmla="*/ 1023 h 1610"/>
                    <a:gd name="T18" fmla="*/ 1022 w 1611"/>
                    <a:gd name="T19" fmla="*/ 1514 h 1610"/>
                    <a:gd name="T20" fmla="*/ 589 w 1611"/>
                    <a:gd name="T21" fmla="*/ 1081 h 1610"/>
                    <a:gd name="T22" fmla="*/ 1306 w 1611"/>
                    <a:gd name="T23" fmla="*/ 1081 h 1610"/>
                    <a:gd name="T24" fmla="*/ 1514 w 1611"/>
                    <a:gd name="T25" fmla="*/ 1514 h 1610"/>
                    <a:gd name="T26" fmla="*/ 1080 w 1611"/>
                    <a:gd name="T27" fmla="*/ 1081 h 1610"/>
                    <a:gd name="T28" fmla="*/ 1080 w 1611"/>
                    <a:gd name="T29" fmla="*/ 1023 h 1610"/>
                    <a:gd name="T30" fmla="*/ 1398 w 1611"/>
                    <a:gd name="T31" fmla="*/ 586 h 1610"/>
                    <a:gd name="T32" fmla="*/ 1514 w 1611"/>
                    <a:gd name="T33" fmla="*/ 1023 h 1610"/>
                    <a:gd name="T34" fmla="*/ 1080 w 1611"/>
                    <a:gd name="T35" fmla="*/ 1023 h 1610"/>
                    <a:gd name="T36" fmla="*/ 1611 w 1611"/>
                    <a:gd name="T37" fmla="*/ 48 h 1610"/>
                    <a:gd name="T38" fmla="*/ 1562 w 1611"/>
                    <a:gd name="T39" fmla="*/ 0 h 1610"/>
                    <a:gd name="T40" fmla="*/ 15 w 1611"/>
                    <a:gd name="T41" fmla="*/ 14 h 1610"/>
                    <a:gd name="T42" fmla="*/ 0 w 1611"/>
                    <a:gd name="T43" fmla="*/ 1009 h 1610"/>
                    <a:gd name="T44" fmla="*/ 0 w 1611"/>
                    <a:gd name="T45" fmla="*/ 1562 h 1610"/>
                    <a:gd name="T46" fmla="*/ 49 w 1611"/>
                    <a:gd name="T47" fmla="*/ 1610 h 1610"/>
                    <a:gd name="T48" fmla="*/ 1596 w 1611"/>
                    <a:gd name="T49" fmla="*/ 1595 h 1610"/>
                    <a:gd name="T50" fmla="*/ 1611 w 1611"/>
                    <a:gd name="T51" fmla="*/ 922 h 1610"/>
                    <a:gd name="T52" fmla="*/ 531 w 1611"/>
                    <a:gd name="T53" fmla="*/ 1081 h 1610"/>
                    <a:gd name="T54" fmla="*/ 97 w 1611"/>
                    <a:gd name="T55" fmla="*/ 1514 h 1610"/>
                    <a:gd name="T56" fmla="*/ 531 w 1611"/>
                    <a:gd name="T57" fmla="*/ 1081 h 1610"/>
                    <a:gd name="T58" fmla="*/ 222 w 1611"/>
                    <a:gd name="T59" fmla="*/ 528 h 1610"/>
                    <a:gd name="T60" fmla="*/ 97 w 1611"/>
                    <a:gd name="T61" fmla="*/ 96 h 1610"/>
                    <a:gd name="T62" fmla="*/ 531 w 1611"/>
                    <a:gd name="T63" fmla="*/ 528 h 1610"/>
                    <a:gd name="T64" fmla="*/ 589 w 1611"/>
                    <a:gd name="T65" fmla="*/ 528 h 1610"/>
                    <a:gd name="T66" fmla="*/ 1022 w 1611"/>
                    <a:gd name="T67" fmla="*/ 9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1" h="1610">
                      <a:moveTo>
                        <a:pt x="1394" y="528"/>
                      </a:moveTo>
                      <a:cubicBezTo>
                        <a:pt x="1080" y="528"/>
                        <a:pt x="1080" y="528"/>
                        <a:pt x="1080" y="528"/>
                      </a:cubicBezTo>
                      <a:cubicBezTo>
                        <a:pt x="1080" y="96"/>
                        <a:pt x="1080" y="96"/>
                        <a:pt x="1080" y="96"/>
                      </a:cubicBezTo>
                      <a:cubicBezTo>
                        <a:pt x="1514" y="96"/>
                        <a:pt x="1514" y="96"/>
                        <a:pt x="1514" y="96"/>
                      </a:cubicBezTo>
                      <a:cubicBezTo>
                        <a:pt x="1514" y="528"/>
                        <a:pt x="1514" y="528"/>
                        <a:pt x="1514" y="528"/>
                      </a:cubicBezTo>
                      <a:lnTo>
                        <a:pt x="1394" y="528"/>
                      </a:lnTo>
                      <a:close/>
                      <a:moveTo>
                        <a:pt x="589" y="586"/>
                      </a:moveTo>
                      <a:cubicBezTo>
                        <a:pt x="1032" y="586"/>
                        <a:pt x="1022" y="586"/>
                        <a:pt x="1022" y="586"/>
                      </a:cubicBezTo>
                      <a:cubicBezTo>
                        <a:pt x="1022" y="618"/>
                        <a:pt x="1022" y="1023"/>
                        <a:pt x="1022" y="1023"/>
                      </a:cubicBezTo>
                      <a:cubicBezTo>
                        <a:pt x="589" y="1023"/>
                        <a:pt x="589" y="1023"/>
                        <a:pt x="589" y="1023"/>
                      </a:cubicBezTo>
                      <a:lnTo>
                        <a:pt x="589" y="586"/>
                      </a:lnTo>
                      <a:close/>
                      <a:moveTo>
                        <a:pt x="531" y="586"/>
                      </a:moveTo>
                      <a:cubicBezTo>
                        <a:pt x="531" y="586"/>
                        <a:pt x="531" y="586"/>
                        <a:pt x="531" y="586"/>
                      </a:cubicBezTo>
                      <a:moveTo>
                        <a:pt x="531" y="1023"/>
                      </a:moveTo>
                      <a:cubicBezTo>
                        <a:pt x="138" y="1023"/>
                        <a:pt x="97" y="1023"/>
                        <a:pt x="97" y="1023"/>
                      </a:cubicBezTo>
                      <a:cubicBezTo>
                        <a:pt x="97" y="1003"/>
                        <a:pt x="97" y="586"/>
                        <a:pt x="97" y="586"/>
                      </a:cubicBezTo>
                      <a:cubicBezTo>
                        <a:pt x="150" y="586"/>
                        <a:pt x="531" y="586"/>
                        <a:pt x="531" y="586"/>
                      </a:cubicBezTo>
                      <a:lnTo>
                        <a:pt x="531" y="1023"/>
                      </a:lnTo>
                      <a:close/>
                      <a:moveTo>
                        <a:pt x="1022" y="1081"/>
                      </a:moveTo>
                      <a:cubicBezTo>
                        <a:pt x="1022" y="1386"/>
                        <a:pt x="1022" y="1514"/>
                        <a:pt x="1022" y="1514"/>
                      </a:cubicBezTo>
                      <a:cubicBezTo>
                        <a:pt x="589" y="1514"/>
                        <a:pt x="589" y="1514"/>
                        <a:pt x="589" y="1514"/>
                      </a:cubicBezTo>
                      <a:cubicBezTo>
                        <a:pt x="589" y="1318"/>
                        <a:pt x="589" y="1132"/>
                        <a:pt x="589" y="1081"/>
                      </a:cubicBezTo>
                      <a:lnTo>
                        <a:pt x="1022" y="1081"/>
                      </a:lnTo>
                      <a:close/>
                      <a:moveTo>
                        <a:pt x="1306" y="1081"/>
                      </a:moveTo>
                      <a:cubicBezTo>
                        <a:pt x="1514" y="1081"/>
                        <a:pt x="1514" y="1081"/>
                        <a:pt x="1514" y="1081"/>
                      </a:cubicBezTo>
                      <a:cubicBezTo>
                        <a:pt x="1514" y="1514"/>
                        <a:pt x="1514" y="1514"/>
                        <a:pt x="1514" y="1514"/>
                      </a:cubicBezTo>
                      <a:cubicBezTo>
                        <a:pt x="1080" y="1514"/>
                        <a:pt x="1080" y="1514"/>
                        <a:pt x="1080" y="1514"/>
                      </a:cubicBezTo>
                      <a:cubicBezTo>
                        <a:pt x="1080" y="1335"/>
                        <a:pt x="1080" y="1130"/>
                        <a:pt x="1080" y="1081"/>
                      </a:cubicBezTo>
                      <a:lnTo>
                        <a:pt x="1306" y="1081"/>
                      </a:lnTo>
                      <a:close/>
                      <a:moveTo>
                        <a:pt x="1080" y="1023"/>
                      </a:moveTo>
                      <a:cubicBezTo>
                        <a:pt x="1080" y="953"/>
                        <a:pt x="1080" y="586"/>
                        <a:pt x="1080" y="586"/>
                      </a:cubicBezTo>
                      <a:cubicBezTo>
                        <a:pt x="1136" y="586"/>
                        <a:pt x="1315" y="586"/>
                        <a:pt x="1398" y="586"/>
                      </a:cubicBezTo>
                      <a:cubicBezTo>
                        <a:pt x="1514" y="586"/>
                        <a:pt x="1514" y="586"/>
                        <a:pt x="1514" y="586"/>
                      </a:cubicBezTo>
                      <a:cubicBezTo>
                        <a:pt x="1514" y="730"/>
                        <a:pt x="1514" y="1023"/>
                        <a:pt x="1514" y="1023"/>
                      </a:cubicBezTo>
                      <a:cubicBezTo>
                        <a:pt x="1400" y="1023"/>
                        <a:pt x="1340" y="1023"/>
                        <a:pt x="1308" y="1023"/>
                      </a:cubicBezTo>
                      <a:lnTo>
                        <a:pt x="1080" y="1023"/>
                      </a:lnTo>
                      <a:close/>
                      <a:moveTo>
                        <a:pt x="1611" y="278"/>
                      </a:moveTo>
                      <a:cubicBezTo>
                        <a:pt x="1611" y="48"/>
                        <a:pt x="1611" y="48"/>
                        <a:pt x="1611" y="48"/>
                      </a:cubicBezTo>
                      <a:cubicBezTo>
                        <a:pt x="1611" y="33"/>
                        <a:pt x="1606" y="24"/>
                        <a:pt x="1596" y="14"/>
                      </a:cubicBezTo>
                      <a:cubicBezTo>
                        <a:pt x="1591" y="4"/>
                        <a:pt x="1577" y="0"/>
                        <a:pt x="1562" y="0"/>
                      </a:cubicBezTo>
                      <a:cubicBezTo>
                        <a:pt x="49" y="0"/>
                        <a:pt x="49" y="0"/>
                        <a:pt x="49" y="0"/>
                      </a:cubicBezTo>
                      <a:cubicBezTo>
                        <a:pt x="34" y="0"/>
                        <a:pt x="25" y="4"/>
                        <a:pt x="15" y="14"/>
                      </a:cubicBezTo>
                      <a:cubicBezTo>
                        <a:pt x="5" y="24"/>
                        <a:pt x="0" y="33"/>
                        <a:pt x="0" y="48"/>
                      </a:cubicBezTo>
                      <a:cubicBezTo>
                        <a:pt x="0" y="1009"/>
                        <a:pt x="0" y="1009"/>
                        <a:pt x="0" y="1009"/>
                      </a:cubicBezTo>
                      <a:cubicBezTo>
                        <a:pt x="0" y="1055"/>
                        <a:pt x="0" y="1055"/>
                        <a:pt x="0" y="1055"/>
                      </a:cubicBezTo>
                      <a:cubicBezTo>
                        <a:pt x="0" y="1562"/>
                        <a:pt x="0" y="1562"/>
                        <a:pt x="0" y="1562"/>
                      </a:cubicBezTo>
                      <a:cubicBezTo>
                        <a:pt x="0" y="1576"/>
                        <a:pt x="5" y="1586"/>
                        <a:pt x="15" y="1595"/>
                      </a:cubicBezTo>
                      <a:cubicBezTo>
                        <a:pt x="25" y="1605"/>
                        <a:pt x="34" y="1610"/>
                        <a:pt x="49" y="1610"/>
                      </a:cubicBezTo>
                      <a:cubicBezTo>
                        <a:pt x="1562" y="1610"/>
                        <a:pt x="1562" y="1610"/>
                        <a:pt x="1562" y="1610"/>
                      </a:cubicBezTo>
                      <a:cubicBezTo>
                        <a:pt x="1577" y="1610"/>
                        <a:pt x="1591" y="1605"/>
                        <a:pt x="1596" y="1595"/>
                      </a:cubicBezTo>
                      <a:cubicBezTo>
                        <a:pt x="1606" y="1586"/>
                        <a:pt x="1611" y="1576"/>
                        <a:pt x="1611" y="1562"/>
                      </a:cubicBezTo>
                      <a:cubicBezTo>
                        <a:pt x="1611" y="922"/>
                        <a:pt x="1611" y="922"/>
                        <a:pt x="1611" y="922"/>
                      </a:cubicBezTo>
                      <a:lnTo>
                        <a:pt x="1611" y="278"/>
                      </a:lnTo>
                      <a:close/>
                      <a:moveTo>
                        <a:pt x="531" y="1081"/>
                      </a:moveTo>
                      <a:cubicBezTo>
                        <a:pt x="531" y="1514"/>
                        <a:pt x="531" y="1514"/>
                        <a:pt x="531" y="1514"/>
                      </a:cubicBezTo>
                      <a:cubicBezTo>
                        <a:pt x="97" y="1514"/>
                        <a:pt x="97" y="1514"/>
                        <a:pt x="97" y="1514"/>
                      </a:cubicBezTo>
                      <a:cubicBezTo>
                        <a:pt x="97" y="1081"/>
                        <a:pt x="97" y="1081"/>
                        <a:pt x="97" y="1081"/>
                      </a:cubicBezTo>
                      <a:cubicBezTo>
                        <a:pt x="531" y="1081"/>
                        <a:pt x="531" y="1081"/>
                        <a:pt x="531" y="1081"/>
                      </a:cubicBezTo>
                      <a:close/>
                      <a:moveTo>
                        <a:pt x="531" y="528"/>
                      </a:moveTo>
                      <a:cubicBezTo>
                        <a:pt x="222" y="528"/>
                        <a:pt x="222" y="528"/>
                        <a:pt x="222" y="528"/>
                      </a:cubicBezTo>
                      <a:cubicBezTo>
                        <a:pt x="97" y="528"/>
                        <a:pt x="97" y="528"/>
                        <a:pt x="97" y="528"/>
                      </a:cubicBezTo>
                      <a:cubicBezTo>
                        <a:pt x="97" y="96"/>
                        <a:pt x="97" y="96"/>
                        <a:pt x="97" y="96"/>
                      </a:cubicBezTo>
                      <a:cubicBezTo>
                        <a:pt x="531" y="96"/>
                        <a:pt x="531" y="96"/>
                        <a:pt x="531" y="96"/>
                      </a:cubicBezTo>
                      <a:lnTo>
                        <a:pt x="531" y="528"/>
                      </a:lnTo>
                      <a:close/>
                      <a:moveTo>
                        <a:pt x="1022" y="528"/>
                      </a:moveTo>
                      <a:cubicBezTo>
                        <a:pt x="589" y="528"/>
                        <a:pt x="589" y="528"/>
                        <a:pt x="589" y="528"/>
                      </a:cubicBezTo>
                      <a:cubicBezTo>
                        <a:pt x="589" y="96"/>
                        <a:pt x="589" y="96"/>
                        <a:pt x="589" y="96"/>
                      </a:cubicBezTo>
                      <a:cubicBezTo>
                        <a:pt x="1022" y="96"/>
                        <a:pt x="1022" y="96"/>
                        <a:pt x="1022" y="96"/>
                      </a:cubicBezTo>
                      <a:lnTo>
                        <a:pt x="1022" y="528"/>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25">
                  <a:extLst>
                    <a:ext uri="{FF2B5EF4-FFF2-40B4-BE49-F238E27FC236}">
                      <a16:creationId xmlns:a16="http://schemas.microsoft.com/office/drawing/2014/main" id="{40244158-1A87-4ABD-95A7-8D45092D9663}"/>
                    </a:ext>
                  </a:extLst>
                </p:cNvPr>
                <p:cNvSpPr>
                  <a:spLocks/>
                </p:cNvSpPr>
                <p:nvPr/>
              </p:nvSpPr>
              <p:spPr bwMode="auto">
                <a:xfrm>
                  <a:off x="1453" y="1066"/>
                  <a:ext cx="4928" cy="2169"/>
                </a:xfrm>
                <a:custGeom>
                  <a:avLst/>
                  <a:gdLst>
                    <a:gd name="T0" fmla="*/ 3277 w 4928"/>
                    <a:gd name="T1" fmla="*/ 0 h 2169"/>
                    <a:gd name="T2" fmla="*/ 3445 w 4928"/>
                    <a:gd name="T3" fmla="*/ 257 h 2169"/>
                    <a:gd name="T4" fmla="*/ 3638 w 4928"/>
                    <a:gd name="T5" fmla="*/ 550 h 2169"/>
                    <a:gd name="T6" fmla="*/ 2497 w 4928"/>
                    <a:gd name="T7" fmla="*/ 1352 h 2169"/>
                    <a:gd name="T8" fmla="*/ 1799 w 4928"/>
                    <a:gd name="T9" fmla="*/ 415 h 2169"/>
                    <a:gd name="T10" fmla="*/ 1706 w 4928"/>
                    <a:gd name="T11" fmla="*/ 292 h 2169"/>
                    <a:gd name="T12" fmla="*/ 1587 w 4928"/>
                    <a:gd name="T13" fmla="*/ 388 h 2169"/>
                    <a:gd name="T14" fmla="*/ 0 w 4928"/>
                    <a:gd name="T15" fmla="*/ 1666 h 2169"/>
                    <a:gd name="T16" fmla="*/ 166 w 4928"/>
                    <a:gd name="T17" fmla="*/ 1909 h 2169"/>
                    <a:gd name="T18" fmla="*/ 1581 w 4928"/>
                    <a:gd name="T19" fmla="*/ 1099 h 2169"/>
                    <a:gd name="T20" fmla="*/ 2341 w 4928"/>
                    <a:gd name="T21" fmla="*/ 2067 h 2169"/>
                    <a:gd name="T22" fmla="*/ 2421 w 4928"/>
                    <a:gd name="T23" fmla="*/ 2169 h 2169"/>
                    <a:gd name="T24" fmla="*/ 2534 w 4928"/>
                    <a:gd name="T25" fmla="*/ 2102 h 2169"/>
                    <a:gd name="T26" fmla="*/ 4070 w 4928"/>
                    <a:gd name="T27" fmla="*/ 1177 h 2169"/>
                    <a:gd name="T28" fmla="*/ 4287 w 4928"/>
                    <a:gd name="T29" fmla="*/ 1498 h 2169"/>
                    <a:gd name="T30" fmla="*/ 4464 w 4928"/>
                    <a:gd name="T31" fmla="*/ 1759 h 2169"/>
                    <a:gd name="T32" fmla="*/ 4550 w 4928"/>
                    <a:gd name="T33" fmla="*/ 1457 h 2169"/>
                    <a:gd name="T34" fmla="*/ 4877 w 4928"/>
                    <a:gd name="T35" fmla="*/ 326 h 2169"/>
                    <a:gd name="T36" fmla="*/ 4928 w 4928"/>
                    <a:gd name="T37" fmla="*/ 154 h 2169"/>
                    <a:gd name="T38" fmla="*/ 4749 w 4928"/>
                    <a:gd name="T39" fmla="*/ 137 h 2169"/>
                    <a:gd name="T40" fmla="*/ 3583 w 4928"/>
                    <a:gd name="T41" fmla="*/ 29 h 2169"/>
                    <a:gd name="T42" fmla="*/ 3277 w 4928"/>
                    <a:gd name="T43" fmla="*/ 0 h 2169"/>
                    <a:gd name="T44" fmla="*/ 3277 w 4928"/>
                    <a:gd name="T45" fmla="*/ 0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28" h="2169">
                      <a:moveTo>
                        <a:pt x="3277" y="0"/>
                      </a:moveTo>
                      <a:lnTo>
                        <a:pt x="3445" y="257"/>
                      </a:lnTo>
                      <a:lnTo>
                        <a:pt x="3638" y="550"/>
                      </a:lnTo>
                      <a:lnTo>
                        <a:pt x="2497" y="1352"/>
                      </a:lnTo>
                      <a:lnTo>
                        <a:pt x="1799" y="415"/>
                      </a:lnTo>
                      <a:lnTo>
                        <a:pt x="1706" y="292"/>
                      </a:lnTo>
                      <a:lnTo>
                        <a:pt x="1587" y="388"/>
                      </a:lnTo>
                      <a:lnTo>
                        <a:pt x="0" y="1666"/>
                      </a:lnTo>
                      <a:lnTo>
                        <a:pt x="166" y="1909"/>
                      </a:lnTo>
                      <a:lnTo>
                        <a:pt x="1581" y="1099"/>
                      </a:lnTo>
                      <a:lnTo>
                        <a:pt x="2341" y="2067"/>
                      </a:lnTo>
                      <a:lnTo>
                        <a:pt x="2421" y="2169"/>
                      </a:lnTo>
                      <a:lnTo>
                        <a:pt x="2534" y="2102"/>
                      </a:lnTo>
                      <a:lnTo>
                        <a:pt x="4070" y="1177"/>
                      </a:lnTo>
                      <a:lnTo>
                        <a:pt x="4287" y="1498"/>
                      </a:lnTo>
                      <a:lnTo>
                        <a:pt x="4464" y="1759"/>
                      </a:lnTo>
                      <a:lnTo>
                        <a:pt x="4550" y="1457"/>
                      </a:lnTo>
                      <a:lnTo>
                        <a:pt x="4877" y="326"/>
                      </a:lnTo>
                      <a:lnTo>
                        <a:pt x="4928" y="154"/>
                      </a:lnTo>
                      <a:lnTo>
                        <a:pt x="4749" y="137"/>
                      </a:lnTo>
                      <a:lnTo>
                        <a:pt x="3583" y="29"/>
                      </a:lnTo>
                      <a:lnTo>
                        <a:pt x="3277" y="0"/>
                      </a:lnTo>
                      <a:lnTo>
                        <a:pt x="32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26">
                  <a:extLst>
                    <a:ext uri="{FF2B5EF4-FFF2-40B4-BE49-F238E27FC236}">
                      <a16:creationId xmlns:a16="http://schemas.microsoft.com/office/drawing/2014/main" id="{22AD7015-E428-4056-AC7A-38784DA3C581}"/>
                    </a:ext>
                  </a:extLst>
                </p:cNvPr>
                <p:cNvSpPr>
                  <a:spLocks/>
                </p:cNvSpPr>
                <p:nvPr/>
              </p:nvSpPr>
              <p:spPr bwMode="auto">
                <a:xfrm>
                  <a:off x="1545" y="1242"/>
                  <a:ext cx="4643" cy="1800"/>
                </a:xfrm>
                <a:custGeom>
                  <a:avLst/>
                  <a:gdLst>
                    <a:gd name="T0" fmla="*/ 3477 w 4643"/>
                    <a:gd name="T1" fmla="*/ 0 h 1800"/>
                    <a:gd name="T2" fmla="*/ 4643 w 4643"/>
                    <a:gd name="T3" fmla="*/ 109 h 1800"/>
                    <a:gd name="T4" fmla="*/ 4316 w 4643"/>
                    <a:gd name="T5" fmla="*/ 1239 h 1800"/>
                    <a:gd name="T6" fmla="*/ 4021 w 4643"/>
                    <a:gd name="T7" fmla="*/ 802 h 1800"/>
                    <a:gd name="T8" fmla="*/ 2366 w 4643"/>
                    <a:gd name="T9" fmla="*/ 1800 h 1800"/>
                    <a:gd name="T10" fmla="*/ 1526 w 4643"/>
                    <a:gd name="T11" fmla="*/ 732 h 1800"/>
                    <a:gd name="T12" fmla="*/ 0 w 4643"/>
                    <a:gd name="T13" fmla="*/ 1605 h 1800"/>
                    <a:gd name="T14" fmla="*/ 1588 w 4643"/>
                    <a:gd name="T15" fmla="*/ 327 h 1800"/>
                    <a:gd name="T16" fmla="*/ 2374 w 4643"/>
                    <a:gd name="T17" fmla="*/ 1379 h 1800"/>
                    <a:gd name="T18" fmla="*/ 3750 w 4643"/>
                    <a:gd name="T19" fmla="*/ 413 h 1800"/>
                    <a:gd name="T20" fmla="*/ 3477 w 4643"/>
                    <a:gd name="T2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3" h="1800">
                      <a:moveTo>
                        <a:pt x="3477" y="0"/>
                      </a:moveTo>
                      <a:lnTo>
                        <a:pt x="4643" y="109"/>
                      </a:lnTo>
                      <a:lnTo>
                        <a:pt x="4316" y="1239"/>
                      </a:lnTo>
                      <a:lnTo>
                        <a:pt x="4021" y="802"/>
                      </a:lnTo>
                      <a:lnTo>
                        <a:pt x="2366" y="1800"/>
                      </a:lnTo>
                      <a:lnTo>
                        <a:pt x="1526" y="732"/>
                      </a:lnTo>
                      <a:lnTo>
                        <a:pt x="0" y="1605"/>
                      </a:lnTo>
                      <a:lnTo>
                        <a:pt x="1588" y="327"/>
                      </a:lnTo>
                      <a:lnTo>
                        <a:pt x="2374" y="1379"/>
                      </a:lnTo>
                      <a:lnTo>
                        <a:pt x="3750" y="413"/>
                      </a:lnTo>
                      <a:lnTo>
                        <a:pt x="347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7">
                  <a:extLst>
                    <a:ext uri="{FF2B5EF4-FFF2-40B4-BE49-F238E27FC236}">
                      <a16:creationId xmlns:a16="http://schemas.microsoft.com/office/drawing/2014/main" id="{8741ABF5-43F3-4859-AEE2-993E1AC9CF45}"/>
                    </a:ext>
                  </a:extLst>
                </p:cNvPr>
                <p:cNvSpPr>
                  <a:spLocks/>
                </p:cNvSpPr>
                <p:nvPr/>
              </p:nvSpPr>
              <p:spPr bwMode="auto">
                <a:xfrm>
                  <a:off x="1545" y="1242"/>
                  <a:ext cx="4643" cy="1800"/>
                </a:xfrm>
                <a:custGeom>
                  <a:avLst/>
                  <a:gdLst>
                    <a:gd name="T0" fmla="*/ 3477 w 4643"/>
                    <a:gd name="T1" fmla="*/ 0 h 1800"/>
                    <a:gd name="T2" fmla="*/ 4643 w 4643"/>
                    <a:gd name="T3" fmla="*/ 109 h 1800"/>
                    <a:gd name="T4" fmla="*/ 4316 w 4643"/>
                    <a:gd name="T5" fmla="*/ 1239 h 1800"/>
                    <a:gd name="T6" fmla="*/ 4021 w 4643"/>
                    <a:gd name="T7" fmla="*/ 802 h 1800"/>
                    <a:gd name="T8" fmla="*/ 2366 w 4643"/>
                    <a:gd name="T9" fmla="*/ 1800 h 1800"/>
                    <a:gd name="T10" fmla="*/ 1526 w 4643"/>
                    <a:gd name="T11" fmla="*/ 732 h 1800"/>
                    <a:gd name="T12" fmla="*/ 0 w 4643"/>
                    <a:gd name="T13" fmla="*/ 1605 h 1800"/>
                    <a:gd name="T14" fmla="*/ 1588 w 4643"/>
                    <a:gd name="T15" fmla="*/ 327 h 1800"/>
                    <a:gd name="T16" fmla="*/ 2374 w 4643"/>
                    <a:gd name="T17" fmla="*/ 1379 h 1800"/>
                    <a:gd name="T18" fmla="*/ 3750 w 4643"/>
                    <a:gd name="T19" fmla="*/ 413 h 1800"/>
                    <a:gd name="T20" fmla="*/ 3477 w 4643"/>
                    <a:gd name="T2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3" h="1800">
                      <a:moveTo>
                        <a:pt x="3477" y="0"/>
                      </a:moveTo>
                      <a:lnTo>
                        <a:pt x="4643" y="109"/>
                      </a:lnTo>
                      <a:lnTo>
                        <a:pt x="4316" y="1239"/>
                      </a:lnTo>
                      <a:lnTo>
                        <a:pt x="4021" y="802"/>
                      </a:lnTo>
                      <a:lnTo>
                        <a:pt x="2366" y="1800"/>
                      </a:lnTo>
                      <a:lnTo>
                        <a:pt x="1526" y="732"/>
                      </a:lnTo>
                      <a:lnTo>
                        <a:pt x="0" y="1605"/>
                      </a:lnTo>
                      <a:lnTo>
                        <a:pt x="1588" y="327"/>
                      </a:lnTo>
                      <a:lnTo>
                        <a:pt x="2374" y="1379"/>
                      </a:lnTo>
                      <a:lnTo>
                        <a:pt x="3750" y="413"/>
                      </a:lnTo>
                      <a:lnTo>
                        <a:pt x="34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31">
                <a:extLst>
                  <a:ext uri="{FF2B5EF4-FFF2-40B4-BE49-F238E27FC236}">
                    <a16:creationId xmlns:a16="http://schemas.microsoft.com/office/drawing/2014/main" id="{FE1149BB-2FE2-429B-8158-2D1FCE0DB6F4}"/>
                  </a:ext>
                </a:extLst>
              </p:cNvPr>
              <p:cNvSpPr>
                <a:spLocks noEditPoints="1"/>
              </p:cNvSpPr>
              <p:nvPr/>
            </p:nvSpPr>
            <p:spPr bwMode="auto">
              <a:xfrm>
                <a:off x="10289960" y="5129412"/>
                <a:ext cx="223837" cy="223837"/>
              </a:xfrm>
              <a:custGeom>
                <a:avLst/>
                <a:gdLst>
                  <a:gd name="T0" fmla="*/ 964 w 1791"/>
                  <a:gd name="T1" fmla="*/ 1791 h 1791"/>
                  <a:gd name="T2" fmla="*/ 964 w 1791"/>
                  <a:gd name="T3" fmla="*/ 1791 h 1791"/>
                  <a:gd name="T4" fmla="*/ 964 w 1791"/>
                  <a:gd name="T5" fmla="*/ 981 h 1791"/>
                  <a:gd name="T6" fmla="*/ 1791 w 1791"/>
                  <a:gd name="T7" fmla="*/ 981 h 1791"/>
                  <a:gd name="T8" fmla="*/ 977 w 1791"/>
                  <a:gd name="T9" fmla="*/ 1791 h 1791"/>
                  <a:gd name="T10" fmla="*/ 964 w 1791"/>
                  <a:gd name="T11" fmla="*/ 1791 h 1791"/>
                  <a:gd name="T12" fmla="*/ 806 w 1791"/>
                  <a:gd name="T13" fmla="*/ 812 h 1791"/>
                  <a:gd name="T14" fmla="*/ 1631 w 1791"/>
                  <a:gd name="T15" fmla="*/ 812 h 1791"/>
                  <a:gd name="T16" fmla="*/ 812 w 1791"/>
                  <a:gd name="T17" fmla="*/ 0 h 1791"/>
                  <a:gd name="T18" fmla="*/ 0 w 1791"/>
                  <a:gd name="T19" fmla="*/ 812 h 1791"/>
                  <a:gd name="T20" fmla="*/ 812 w 1791"/>
                  <a:gd name="T21" fmla="*/ 1631 h 1791"/>
                  <a:gd name="T22" fmla="*/ 806 w 1791"/>
                  <a:gd name="T23" fmla="*/ 1631 h 1791"/>
                  <a:gd name="T24" fmla="*/ 806 w 1791"/>
                  <a:gd name="T25" fmla="*/ 812 h 1791"/>
                  <a:gd name="T26" fmla="*/ 806 w 1791"/>
                  <a:gd name="T27" fmla="*/ 81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1" h="1791">
                    <a:moveTo>
                      <a:pt x="964" y="1791"/>
                    </a:moveTo>
                    <a:cubicBezTo>
                      <a:pt x="964" y="1791"/>
                      <a:pt x="964" y="1791"/>
                      <a:pt x="964" y="1791"/>
                    </a:cubicBezTo>
                    <a:cubicBezTo>
                      <a:pt x="964" y="981"/>
                      <a:pt x="964" y="981"/>
                      <a:pt x="964" y="981"/>
                    </a:cubicBezTo>
                    <a:cubicBezTo>
                      <a:pt x="964" y="981"/>
                      <a:pt x="964" y="981"/>
                      <a:pt x="1791" y="981"/>
                    </a:cubicBezTo>
                    <a:cubicBezTo>
                      <a:pt x="1791" y="1427"/>
                      <a:pt x="1425" y="1791"/>
                      <a:pt x="977" y="1791"/>
                    </a:cubicBezTo>
                    <a:cubicBezTo>
                      <a:pt x="971" y="1791"/>
                      <a:pt x="971" y="1791"/>
                      <a:pt x="964" y="1791"/>
                    </a:cubicBezTo>
                    <a:close/>
                    <a:moveTo>
                      <a:pt x="806" y="812"/>
                    </a:moveTo>
                    <a:cubicBezTo>
                      <a:pt x="1631" y="812"/>
                      <a:pt x="1631" y="812"/>
                      <a:pt x="1631" y="812"/>
                    </a:cubicBezTo>
                    <a:cubicBezTo>
                      <a:pt x="1631" y="365"/>
                      <a:pt x="1266" y="0"/>
                      <a:pt x="812" y="0"/>
                    </a:cubicBezTo>
                    <a:cubicBezTo>
                      <a:pt x="365" y="0"/>
                      <a:pt x="0" y="365"/>
                      <a:pt x="0" y="812"/>
                    </a:cubicBezTo>
                    <a:cubicBezTo>
                      <a:pt x="0" y="1266"/>
                      <a:pt x="365" y="1631"/>
                      <a:pt x="812" y="1631"/>
                    </a:cubicBezTo>
                    <a:cubicBezTo>
                      <a:pt x="806" y="1631"/>
                      <a:pt x="806" y="1631"/>
                      <a:pt x="806" y="1631"/>
                    </a:cubicBezTo>
                    <a:cubicBezTo>
                      <a:pt x="806" y="812"/>
                      <a:pt x="806" y="812"/>
                      <a:pt x="806" y="812"/>
                    </a:cubicBezTo>
                    <a:cubicBezTo>
                      <a:pt x="806" y="812"/>
                      <a:pt x="806" y="812"/>
                      <a:pt x="806" y="812"/>
                    </a:cubicBezTo>
                    <a:close/>
                  </a:path>
                </a:pathLst>
              </a:custGeom>
              <a:solidFill>
                <a:srgbClr val="82828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a:extLst>
                <a:ext uri="{FF2B5EF4-FFF2-40B4-BE49-F238E27FC236}">
                  <a16:creationId xmlns:a16="http://schemas.microsoft.com/office/drawing/2014/main" id="{6483F30F-2354-4FF7-8E0F-C129B4813381}"/>
                </a:ext>
              </a:extLst>
            </p:cNvPr>
            <p:cNvGrpSpPr/>
            <p:nvPr/>
          </p:nvGrpSpPr>
          <p:grpSpPr>
            <a:xfrm>
              <a:off x="9235666" y="4404985"/>
              <a:ext cx="1716599" cy="1716599"/>
              <a:chOff x="8859368" y="3971893"/>
              <a:chExt cx="2114322" cy="2114322"/>
            </a:xfrm>
          </p:grpSpPr>
          <p:sp>
            <p:nvSpPr>
              <p:cNvPr id="17" name="Freeform 17">
                <a:extLst>
                  <a:ext uri="{FF2B5EF4-FFF2-40B4-BE49-F238E27FC236}">
                    <a16:creationId xmlns:a16="http://schemas.microsoft.com/office/drawing/2014/main" id="{286CFE62-E66B-4230-9FAB-BF006BEE4666}"/>
                  </a:ext>
                </a:extLst>
              </p:cNvPr>
              <p:cNvSpPr/>
              <p:nvPr/>
            </p:nvSpPr>
            <p:spPr bwMode="auto">
              <a:xfrm>
                <a:off x="8859368" y="3971893"/>
                <a:ext cx="2114322" cy="2114322"/>
              </a:xfrm>
              <a:custGeom>
                <a:avLst/>
                <a:gdLst>
                  <a:gd name="connsiteX0" fmla="*/ 1131896 w 2263792"/>
                  <a:gd name="connsiteY0" fmla="*/ 159331 h 2263792"/>
                  <a:gd name="connsiteX1" fmla="*/ 159331 w 2263792"/>
                  <a:gd name="connsiteY1" fmla="*/ 1131896 h 2263792"/>
                  <a:gd name="connsiteX2" fmla="*/ 1131896 w 2263792"/>
                  <a:gd name="connsiteY2" fmla="*/ 2104461 h 2263792"/>
                  <a:gd name="connsiteX3" fmla="*/ 2104461 w 2263792"/>
                  <a:gd name="connsiteY3" fmla="*/ 1131896 h 2263792"/>
                  <a:gd name="connsiteX4" fmla="*/ 1131896 w 2263792"/>
                  <a:gd name="connsiteY4" fmla="*/ 159331 h 2263792"/>
                  <a:gd name="connsiteX5" fmla="*/ 1131896 w 2263792"/>
                  <a:gd name="connsiteY5" fmla="*/ 0 h 2263792"/>
                  <a:gd name="connsiteX6" fmla="*/ 2263792 w 2263792"/>
                  <a:gd name="connsiteY6" fmla="*/ 1131896 h 2263792"/>
                  <a:gd name="connsiteX7" fmla="*/ 1131896 w 2263792"/>
                  <a:gd name="connsiteY7" fmla="*/ 2263792 h 2263792"/>
                  <a:gd name="connsiteX8" fmla="*/ 0 w 2263792"/>
                  <a:gd name="connsiteY8" fmla="*/ 1131896 h 2263792"/>
                  <a:gd name="connsiteX9" fmla="*/ 1131896 w 2263792"/>
                  <a:gd name="connsiteY9" fmla="*/ 0 h 226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3792" h="2263792">
                    <a:moveTo>
                      <a:pt x="1131896" y="159331"/>
                    </a:moveTo>
                    <a:cubicBezTo>
                      <a:pt x="594763" y="159331"/>
                      <a:pt x="159331" y="594763"/>
                      <a:pt x="159331" y="1131896"/>
                    </a:cubicBezTo>
                    <a:cubicBezTo>
                      <a:pt x="159331" y="1669029"/>
                      <a:pt x="594763" y="2104461"/>
                      <a:pt x="1131896" y="2104461"/>
                    </a:cubicBezTo>
                    <a:cubicBezTo>
                      <a:pt x="1669029" y="2104461"/>
                      <a:pt x="2104461" y="1669029"/>
                      <a:pt x="2104461" y="1131896"/>
                    </a:cubicBezTo>
                    <a:cubicBezTo>
                      <a:pt x="2104461" y="594763"/>
                      <a:pt x="1669029" y="159331"/>
                      <a:pt x="1131896" y="159331"/>
                    </a:cubicBezTo>
                    <a:close/>
                    <a:moveTo>
                      <a:pt x="1131896" y="0"/>
                    </a:moveTo>
                    <a:cubicBezTo>
                      <a:pt x="1757025" y="0"/>
                      <a:pt x="2263792" y="506767"/>
                      <a:pt x="2263792" y="1131896"/>
                    </a:cubicBezTo>
                    <a:cubicBezTo>
                      <a:pt x="2263792" y="1757025"/>
                      <a:pt x="1757025" y="2263792"/>
                      <a:pt x="1131896" y="2263792"/>
                    </a:cubicBezTo>
                    <a:cubicBezTo>
                      <a:pt x="506767" y="2263792"/>
                      <a:pt x="0" y="1757025"/>
                      <a:pt x="0" y="1131896"/>
                    </a:cubicBezTo>
                    <a:cubicBezTo>
                      <a:pt x="0" y="506767"/>
                      <a:pt x="506767" y="0"/>
                      <a:pt x="1131896" y="0"/>
                    </a:cubicBezTo>
                    <a:close/>
                  </a:path>
                </a:pathLst>
              </a:custGeom>
              <a:solidFill>
                <a:srgbClr val="333333"/>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3FB3E343-EFD9-48FE-8E19-E46C1822A7A2}"/>
                  </a:ext>
                </a:extLst>
              </p:cNvPr>
              <p:cNvCxnSpPr/>
              <p:nvPr/>
            </p:nvCxnSpPr>
            <p:spPr>
              <a:xfrm flipH="1">
                <a:off x="9186982" y="4513429"/>
                <a:ext cx="1415082" cy="1018883"/>
              </a:xfrm>
              <a:prstGeom prst="line">
                <a:avLst/>
              </a:prstGeom>
              <a:ln w="184150" cap="sq">
                <a:solidFill>
                  <a:srgbClr val="333333"/>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3533675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5E81-9363-444F-A662-C4308172BBF2}"/>
              </a:ext>
            </a:extLst>
          </p:cNvPr>
          <p:cNvSpPr>
            <a:spLocks noGrp="1"/>
          </p:cNvSpPr>
          <p:nvPr>
            <p:ph type="title"/>
          </p:nvPr>
        </p:nvSpPr>
        <p:spPr/>
        <p:txBody>
          <a:bodyPr/>
          <a:lstStyle/>
          <a:p>
            <a:r>
              <a:rPr lang="en-US" sz="4400" dirty="0"/>
              <a:t>Power BI is natively integrated into Office and Azure</a:t>
            </a:r>
          </a:p>
        </p:txBody>
      </p:sp>
      <p:grpSp>
        <p:nvGrpSpPr>
          <p:cNvPr id="4" name="Group 32">
            <a:extLst>
              <a:ext uri="{FF2B5EF4-FFF2-40B4-BE49-F238E27FC236}">
                <a16:creationId xmlns:a16="http://schemas.microsoft.com/office/drawing/2014/main" id="{663875EC-7470-4BE0-84A1-AEB12721CC59}"/>
              </a:ext>
            </a:extLst>
          </p:cNvPr>
          <p:cNvGrpSpPr>
            <a:grpSpLocks noChangeAspect="1"/>
          </p:cNvGrpSpPr>
          <p:nvPr/>
        </p:nvGrpSpPr>
        <p:grpSpPr bwMode="auto">
          <a:xfrm>
            <a:off x="9324376" y="5074531"/>
            <a:ext cx="1399857" cy="899849"/>
            <a:chOff x="1570" y="904"/>
            <a:chExt cx="5073" cy="3261"/>
          </a:xfrm>
        </p:grpSpPr>
        <p:sp>
          <p:nvSpPr>
            <p:cNvPr id="5" name="Freeform 33">
              <a:extLst>
                <a:ext uri="{FF2B5EF4-FFF2-40B4-BE49-F238E27FC236}">
                  <a16:creationId xmlns:a16="http://schemas.microsoft.com/office/drawing/2014/main" id="{54324C9D-01EA-40F6-AC47-B6B31F8531DF}"/>
                </a:ext>
              </a:extLst>
            </p:cNvPr>
            <p:cNvSpPr>
              <a:spLocks/>
            </p:cNvSpPr>
            <p:nvPr/>
          </p:nvSpPr>
          <p:spPr bwMode="auto">
            <a:xfrm>
              <a:off x="1570" y="1113"/>
              <a:ext cx="2471" cy="2320"/>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34">
              <a:extLst>
                <a:ext uri="{FF2B5EF4-FFF2-40B4-BE49-F238E27FC236}">
                  <a16:creationId xmlns:a16="http://schemas.microsoft.com/office/drawing/2014/main" id="{7D7E8F38-C1EC-4341-8B86-B63414DF9474}"/>
                </a:ext>
              </a:extLst>
            </p:cNvPr>
            <p:cNvSpPr>
              <a:spLocks/>
            </p:cNvSpPr>
            <p:nvPr/>
          </p:nvSpPr>
          <p:spPr bwMode="auto">
            <a:xfrm>
              <a:off x="2706" y="2073"/>
              <a:ext cx="2584" cy="2092"/>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35">
              <a:extLst>
                <a:ext uri="{FF2B5EF4-FFF2-40B4-BE49-F238E27FC236}">
                  <a16:creationId xmlns:a16="http://schemas.microsoft.com/office/drawing/2014/main" id="{B1CCC13D-3E73-41E6-B58D-AF4987797AD9}"/>
                </a:ext>
              </a:extLst>
            </p:cNvPr>
            <p:cNvSpPr>
              <a:spLocks/>
            </p:cNvSpPr>
            <p:nvPr/>
          </p:nvSpPr>
          <p:spPr bwMode="auto">
            <a:xfrm>
              <a:off x="4098" y="904"/>
              <a:ext cx="2545" cy="2435"/>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Rectangle 7">
            <a:extLst>
              <a:ext uri="{FF2B5EF4-FFF2-40B4-BE49-F238E27FC236}">
                <a16:creationId xmlns:a16="http://schemas.microsoft.com/office/drawing/2014/main" id="{4C1841BF-81A4-4060-B26A-6A076902B422}"/>
              </a:ext>
            </a:extLst>
          </p:cNvPr>
          <p:cNvSpPr/>
          <p:nvPr/>
        </p:nvSpPr>
        <p:spPr bwMode="auto">
          <a:xfrm>
            <a:off x="274638" y="1813199"/>
            <a:ext cx="5486404" cy="2001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29DA240F-7A43-4177-B15C-8E85AFFA639D}"/>
              </a:ext>
            </a:extLst>
          </p:cNvPr>
          <p:cNvSpPr>
            <a:spLocks noGrp="1"/>
          </p:cNvSpPr>
          <p:nvPr>
            <p:ph type="body" sz="quarter" idx="10"/>
          </p:nvPr>
        </p:nvSpPr>
        <p:spPr>
          <a:xfrm>
            <a:off x="274639" y="1721821"/>
            <a:ext cx="7315525" cy="2092881"/>
          </a:xfrm>
        </p:spPr>
        <p:txBody>
          <a:bodyPr/>
          <a:lstStyle/>
          <a:p>
            <a:pPr>
              <a:spcBef>
                <a:spcPts val="816"/>
              </a:spcBef>
            </a:pPr>
            <a:r>
              <a:rPr lang="en-US" sz="2000" dirty="0">
                <a:gradFill>
                  <a:gsLst>
                    <a:gs pos="96460">
                      <a:schemeClr val="tx1"/>
                    </a:gs>
                    <a:gs pos="0">
                      <a:schemeClr val="tx1"/>
                    </a:gs>
                  </a:gsLst>
                  <a:lin ang="5400000" scaled="0"/>
                </a:gradFill>
                <a:latin typeface="Segoe UI Semibold" pitchFamily="34" charset="0"/>
              </a:rPr>
              <a:t>Power BI</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Use Excel data and pin live charts to your Power BI dashboards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Share spreadsheets to Power BI and view them through Excel Online</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Collaborate via Office 365 groups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Analyze directly in Excel, including PivotTables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Natively integrated into Azure to ease data connectivity and storage</a:t>
            </a:r>
          </a:p>
        </p:txBody>
      </p:sp>
      <p:sp>
        <p:nvSpPr>
          <p:cNvPr id="10" name="Rectangle 9">
            <a:extLst>
              <a:ext uri="{FF2B5EF4-FFF2-40B4-BE49-F238E27FC236}">
                <a16:creationId xmlns:a16="http://schemas.microsoft.com/office/drawing/2014/main" id="{BCB48149-41CF-48F5-9F5A-8BD549A99E44}"/>
              </a:ext>
            </a:extLst>
          </p:cNvPr>
          <p:cNvSpPr/>
          <p:nvPr/>
        </p:nvSpPr>
        <p:spPr bwMode="auto">
          <a:xfrm rot="5400000" flipH="1">
            <a:off x="-2194242" y="4196316"/>
            <a:ext cx="498348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720A3ED-6CA5-492F-B1E3-D2FD7D2C1C20}"/>
              </a:ext>
            </a:extLst>
          </p:cNvPr>
          <p:cNvSpPr/>
          <p:nvPr/>
        </p:nvSpPr>
        <p:spPr bwMode="auto">
          <a:xfrm rot="5400000" flipH="1">
            <a:off x="5075564" y="4196316"/>
            <a:ext cx="498348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6B6B810D-2082-4B35-9B62-392571E08107}"/>
              </a:ext>
            </a:extLst>
          </p:cNvPr>
          <p:cNvSpPr txBox="1">
            <a:spLocks/>
          </p:cNvSpPr>
          <p:nvPr/>
        </p:nvSpPr>
        <p:spPr>
          <a:xfrm>
            <a:off x="7544444" y="1721821"/>
            <a:ext cx="4617394" cy="293618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n-US" sz="2000" dirty="0">
                <a:gradFill>
                  <a:gsLst>
                    <a:gs pos="96460">
                      <a:schemeClr val="tx1"/>
                    </a:gs>
                    <a:gs pos="0">
                      <a:schemeClr val="tx1"/>
                    </a:gs>
                  </a:gsLst>
                  <a:lin ang="5400000" scaled="0"/>
                </a:gradFill>
                <a:latin typeface="Segoe UI Semibold" pitchFamily="34" charset="0"/>
              </a:rPr>
              <a:t>Tableau</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Does not have a “build once, use anywhere” approach to modeling that Microsoft has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Less integration with everyday desktop tools, like Office – ultimately slowing task times</a:t>
            </a:r>
          </a:p>
          <a:p>
            <a:pPr marL="171450" lvl="1" indent="-171450">
              <a:spcBef>
                <a:spcPts val="600"/>
              </a:spcBef>
              <a:buFont typeface="Arial" panose="020B0604020202020204" pitchFamily="34" charset="0"/>
              <a:buChar char="•"/>
            </a:pPr>
            <a:r>
              <a:rPr lang="en-US" sz="1800" dirty="0">
                <a:gradFill>
                  <a:gsLst>
                    <a:gs pos="96460">
                      <a:schemeClr val="tx1"/>
                    </a:gs>
                    <a:gs pos="0">
                      <a:schemeClr val="tx1"/>
                    </a:gs>
                  </a:gsLst>
                  <a:lin ang="5400000" scaled="0"/>
                </a:gradFill>
              </a:rPr>
              <a:t>Slower time to value as any new users will need to become familiar with Tableau</a:t>
            </a:r>
          </a:p>
        </p:txBody>
      </p:sp>
      <p:pic>
        <p:nvPicPr>
          <p:cNvPr id="13" name="Picture 12">
            <a:extLst>
              <a:ext uri="{FF2B5EF4-FFF2-40B4-BE49-F238E27FC236}">
                <a16:creationId xmlns:a16="http://schemas.microsoft.com/office/drawing/2014/main" id="{67CF6062-85B1-4F31-98F6-A8269333E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47" y="3952252"/>
            <a:ext cx="4451707" cy="2581898"/>
          </a:xfrm>
          <a:prstGeom prst="rect">
            <a:avLst/>
          </a:prstGeom>
        </p:spPr>
      </p:pic>
      <p:grpSp>
        <p:nvGrpSpPr>
          <p:cNvPr id="14" name="Group 13">
            <a:extLst>
              <a:ext uri="{FF2B5EF4-FFF2-40B4-BE49-F238E27FC236}">
                <a16:creationId xmlns:a16="http://schemas.microsoft.com/office/drawing/2014/main" id="{13C4FF16-7968-4B79-A2D0-4D86C927D46C}"/>
              </a:ext>
            </a:extLst>
          </p:cNvPr>
          <p:cNvGrpSpPr/>
          <p:nvPr/>
        </p:nvGrpSpPr>
        <p:grpSpPr>
          <a:xfrm>
            <a:off x="9041582" y="4489418"/>
            <a:ext cx="1965446" cy="1965446"/>
            <a:chOff x="8859368" y="3971893"/>
            <a:chExt cx="2114322" cy="2114322"/>
          </a:xfrm>
        </p:grpSpPr>
        <p:sp>
          <p:nvSpPr>
            <p:cNvPr id="15" name="Freeform 15">
              <a:extLst>
                <a:ext uri="{FF2B5EF4-FFF2-40B4-BE49-F238E27FC236}">
                  <a16:creationId xmlns:a16="http://schemas.microsoft.com/office/drawing/2014/main" id="{B121DC47-40A1-4F05-944D-018DF15696B2}"/>
                </a:ext>
              </a:extLst>
            </p:cNvPr>
            <p:cNvSpPr/>
            <p:nvPr/>
          </p:nvSpPr>
          <p:spPr bwMode="auto">
            <a:xfrm>
              <a:off x="8859368" y="3971893"/>
              <a:ext cx="2114322" cy="2114322"/>
            </a:xfrm>
            <a:custGeom>
              <a:avLst/>
              <a:gdLst>
                <a:gd name="connsiteX0" fmla="*/ 1131896 w 2263792"/>
                <a:gd name="connsiteY0" fmla="*/ 159331 h 2263792"/>
                <a:gd name="connsiteX1" fmla="*/ 159331 w 2263792"/>
                <a:gd name="connsiteY1" fmla="*/ 1131896 h 2263792"/>
                <a:gd name="connsiteX2" fmla="*/ 1131896 w 2263792"/>
                <a:gd name="connsiteY2" fmla="*/ 2104461 h 2263792"/>
                <a:gd name="connsiteX3" fmla="*/ 2104461 w 2263792"/>
                <a:gd name="connsiteY3" fmla="*/ 1131896 h 2263792"/>
                <a:gd name="connsiteX4" fmla="*/ 1131896 w 2263792"/>
                <a:gd name="connsiteY4" fmla="*/ 159331 h 2263792"/>
                <a:gd name="connsiteX5" fmla="*/ 1131896 w 2263792"/>
                <a:gd name="connsiteY5" fmla="*/ 0 h 2263792"/>
                <a:gd name="connsiteX6" fmla="*/ 2263792 w 2263792"/>
                <a:gd name="connsiteY6" fmla="*/ 1131896 h 2263792"/>
                <a:gd name="connsiteX7" fmla="*/ 1131896 w 2263792"/>
                <a:gd name="connsiteY7" fmla="*/ 2263792 h 2263792"/>
                <a:gd name="connsiteX8" fmla="*/ 0 w 2263792"/>
                <a:gd name="connsiteY8" fmla="*/ 1131896 h 2263792"/>
                <a:gd name="connsiteX9" fmla="*/ 1131896 w 2263792"/>
                <a:gd name="connsiteY9" fmla="*/ 0 h 226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3792" h="2263792">
                  <a:moveTo>
                    <a:pt x="1131896" y="159331"/>
                  </a:moveTo>
                  <a:cubicBezTo>
                    <a:pt x="594763" y="159331"/>
                    <a:pt x="159331" y="594763"/>
                    <a:pt x="159331" y="1131896"/>
                  </a:cubicBezTo>
                  <a:cubicBezTo>
                    <a:pt x="159331" y="1669029"/>
                    <a:pt x="594763" y="2104461"/>
                    <a:pt x="1131896" y="2104461"/>
                  </a:cubicBezTo>
                  <a:cubicBezTo>
                    <a:pt x="1669029" y="2104461"/>
                    <a:pt x="2104461" y="1669029"/>
                    <a:pt x="2104461" y="1131896"/>
                  </a:cubicBezTo>
                  <a:cubicBezTo>
                    <a:pt x="2104461" y="594763"/>
                    <a:pt x="1669029" y="159331"/>
                    <a:pt x="1131896" y="159331"/>
                  </a:cubicBezTo>
                  <a:close/>
                  <a:moveTo>
                    <a:pt x="1131896" y="0"/>
                  </a:moveTo>
                  <a:cubicBezTo>
                    <a:pt x="1757025" y="0"/>
                    <a:pt x="2263792" y="506767"/>
                    <a:pt x="2263792" y="1131896"/>
                  </a:cubicBezTo>
                  <a:cubicBezTo>
                    <a:pt x="2263792" y="1757025"/>
                    <a:pt x="1757025" y="2263792"/>
                    <a:pt x="1131896" y="2263792"/>
                  </a:cubicBezTo>
                  <a:cubicBezTo>
                    <a:pt x="506767" y="2263792"/>
                    <a:pt x="0" y="1757025"/>
                    <a:pt x="0" y="1131896"/>
                  </a:cubicBezTo>
                  <a:cubicBezTo>
                    <a:pt x="0" y="506767"/>
                    <a:pt x="506767" y="0"/>
                    <a:pt x="1131896" y="0"/>
                  </a:cubicBezTo>
                  <a:close/>
                </a:path>
              </a:pathLst>
            </a:custGeom>
            <a:solidFill>
              <a:srgbClr val="333333"/>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5BF3E2CC-0942-47A6-863C-560CC4CE50DF}"/>
                </a:ext>
              </a:extLst>
            </p:cNvPr>
            <p:cNvCxnSpPr/>
            <p:nvPr/>
          </p:nvCxnSpPr>
          <p:spPr>
            <a:xfrm flipH="1">
              <a:off x="9186982" y="4513429"/>
              <a:ext cx="1415082" cy="1018883"/>
            </a:xfrm>
            <a:prstGeom prst="line">
              <a:avLst/>
            </a:prstGeom>
            <a:ln w="184150" cap="sq">
              <a:solidFill>
                <a:srgbClr val="333333"/>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841263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A9B5-E58C-4E0B-842B-F4DA4E34F9BE}"/>
              </a:ext>
            </a:extLst>
          </p:cNvPr>
          <p:cNvSpPr>
            <a:spLocks noGrp="1"/>
          </p:cNvSpPr>
          <p:nvPr>
            <p:ph type="title"/>
          </p:nvPr>
        </p:nvSpPr>
        <p:spPr/>
        <p:txBody>
          <a:bodyPr/>
          <a:lstStyle/>
          <a:p>
            <a:r>
              <a:rPr lang="en-US" dirty="0"/>
              <a:t>Insight for everyone with Power BI</a:t>
            </a:r>
          </a:p>
        </p:txBody>
      </p:sp>
      <p:graphicFrame>
        <p:nvGraphicFramePr>
          <p:cNvPr id="4" name="Table 3">
            <a:extLst>
              <a:ext uri="{FF2B5EF4-FFF2-40B4-BE49-F238E27FC236}">
                <a16:creationId xmlns:a16="http://schemas.microsoft.com/office/drawing/2014/main" id="{260BC285-DB4D-49B8-9537-2F0830299313}"/>
              </a:ext>
            </a:extLst>
          </p:cNvPr>
          <p:cNvGraphicFramePr>
            <a:graphicFrameLocks noGrp="1"/>
          </p:cNvGraphicFramePr>
          <p:nvPr>
            <p:extLst/>
          </p:nvPr>
        </p:nvGraphicFramePr>
        <p:xfrm>
          <a:off x="503237" y="1070692"/>
          <a:ext cx="9531558" cy="5322170"/>
        </p:xfrm>
        <a:graphic>
          <a:graphicData uri="http://schemas.openxmlformats.org/drawingml/2006/table">
            <a:tbl>
              <a:tblPr firstRow="1" bandRow="1">
                <a:tableStyleId>{5940675A-B579-460E-94D1-54222C63F5DA}</a:tableStyleId>
              </a:tblPr>
              <a:tblGrid>
                <a:gridCol w="2572403">
                  <a:extLst>
                    <a:ext uri="{9D8B030D-6E8A-4147-A177-3AD203B41FA5}">
                      <a16:colId xmlns:a16="http://schemas.microsoft.com/office/drawing/2014/main" val="1896086422"/>
                    </a:ext>
                  </a:extLst>
                </a:gridCol>
                <a:gridCol w="2561091">
                  <a:extLst>
                    <a:ext uri="{9D8B030D-6E8A-4147-A177-3AD203B41FA5}">
                      <a16:colId xmlns:a16="http://schemas.microsoft.com/office/drawing/2014/main" val="3286897841"/>
                    </a:ext>
                  </a:extLst>
                </a:gridCol>
                <a:gridCol w="2245930">
                  <a:extLst>
                    <a:ext uri="{9D8B030D-6E8A-4147-A177-3AD203B41FA5}">
                      <a16:colId xmlns:a16="http://schemas.microsoft.com/office/drawing/2014/main" val="4197162998"/>
                    </a:ext>
                  </a:extLst>
                </a:gridCol>
                <a:gridCol w="2152134">
                  <a:extLst>
                    <a:ext uri="{9D8B030D-6E8A-4147-A177-3AD203B41FA5}">
                      <a16:colId xmlns:a16="http://schemas.microsoft.com/office/drawing/2014/main" val="2799128518"/>
                    </a:ext>
                  </a:extLst>
                </a:gridCol>
              </a:tblGrid>
              <a:tr h="697748">
                <a:tc>
                  <a:txBody>
                    <a:bodyPr/>
                    <a:lstStyle/>
                    <a:p>
                      <a:pPr algn="ctr"/>
                      <a:r>
                        <a:rPr lang="en-US" sz="1900" b="1" dirty="0">
                          <a:solidFill>
                            <a:schemeClr val="bg1"/>
                          </a:solidFill>
                        </a:rPr>
                        <a:t>Tableau</a:t>
                      </a:r>
                    </a:p>
                  </a:txBody>
                  <a:tcPr anchor="ctr">
                    <a:solidFill>
                      <a:srgbClr val="002060"/>
                    </a:solidFill>
                  </a:tcPr>
                </a:tc>
                <a:tc>
                  <a:txBody>
                    <a:bodyPr/>
                    <a:lstStyle/>
                    <a:p>
                      <a:pPr algn="ctr"/>
                      <a:r>
                        <a:rPr lang="en-US" sz="1900" b="1" baseline="0" dirty="0">
                          <a:solidFill>
                            <a:schemeClr val="bg1"/>
                          </a:solidFill>
                        </a:rPr>
                        <a:t>Price</a:t>
                      </a:r>
                    </a:p>
                    <a:p>
                      <a:pPr algn="ctr"/>
                      <a:r>
                        <a:rPr lang="en-US" sz="1900" b="1" baseline="0" dirty="0">
                          <a:solidFill>
                            <a:schemeClr val="bg1"/>
                          </a:solidFill>
                        </a:rPr>
                        <a:t> (user/month)</a:t>
                      </a:r>
                      <a:endParaRPr lang="en-US" sz="1900" b="1" dirty="0">
                        <a:solidFill>
                          <a:schemeClr val="bg1"/>
                        </a:solidFill>
                      </a:endParaRPr>
                    </a:p>
                  </a:txBody>
                  <a:tcPr anchor="ctr">
                    <a:solidFill>
                      <a:srgbClr val="002060"/>
                    </a:solidFill>
                  </a:tcPr>
                </a:tc>
                <a:tc>
                  <a:txBody>
                    <a:bodyPr/>
                    <a:lstStyle/>
                    <a:p>
                      <a:pPr marL="0" marR="0" algn="ctr" defTabSz="932742" rtl="0" eaLnBrk="1" latinLnBrk="0" hangingPunct="1">
                        <a:spcBef>
                          <a:spcPts val="0"/>
                        </a:spcBef>
                        <a:spcAft>
                          <a:spcPts val="0"/>
                        </a:spcAft>
                      </a:pPr>
                      <a:r>
                        <a:rPr lang="en-US" sz="1900" b="1" kern="1200" dirty="0">
                          <a:solidFill>
                            <a:schemeClr val="bg1"/>
                          </a:solidFill>
                          <a:latin typeface="+mn-lt"/>
                          <a:ea typeface="+mn-ea"/>
                          <a:cs typeface="+mn-cs"/>
                        </a:rPr>
                        <a:t>Power</a:t>
                      </a:r>
                      <a:r>
                        <a:rPr lang="en-US" sz="1900" b="1" kern="1200" baseline="0" dirty="0">
                          <a:solidFill>
                            <a:schemeClr val="bg1"/>
                          </a:solidFill>
                          <a:latin typeface="+mn-lt"/>
                          <a:ea typeface="+mn-ea"/>
                          <a:cs typeface="+mn-cs"/>
                        </a:rPr>
                        <a:t> BI </a:t>
                      </a:r>
                      <a:endParaRPr lang="en-US" sz="1900" b="1" kern="1200" dirty="0">
                        <a:solidFill>
                          <a:schemeClr val="bg1"/>
                        </a:solidFill>
                        <a:latin typeface="+mn-lt"/>
                        <a:ea typeface="+mn-ea"/>
                        <a:cs typeface="+mn-cs"/>
                      </a:endParaRPr>
                    </a:p>
                  </a:txBody>
                  <a:tcPr marL="36830" marR="36830" marT="18415" marB="18415" anchor="ctr">
                    <a:solidFill>
                      <a:srgbClr val="FFC000"/>
                    </a:solidFill>
                  </a:tcPr>
                </a:tc>
                <a:tc>
                  <a:txBody>
                    <a:bodyPr/>
                    <a:lstStyle/>
                    <a:p>
                      <a:pPr marL="0" marR="0" algn="ctr" defTabSz="932742" rtl="0" eaLnBrk="1" latinLnBrk="0" hangingPunct="1">
                        <a:spcBef>
                          <a:spcPts val="0"/>
                        </a:spcBef>
                        <a:spcAft>
                          <a:spcPts val="0"/>
                        </a:spcAft>
                      </a:pPr>
                      <a:r>
                        <a:rPr lang="en-US" sz="1900" b="1" kern="1200" dirty="0">
                          <a:solidFill>
                            <a:schemeClr val="bg1"/>
                          </a:solidFill>
                        </a:rPr>
                        <a:t>Price</a:t>
                      </a:r>
                      <a:endParaRPr lang="en-US" sz="1900" b="1" kern="1200" dirty="0">
                        <a:solidFill>
                          <a:schemeClr val="bg1"/>
                        </a:solidFill>
                        <a:latin typeface="+mn-lt"/>
                        <a:ea typeface="+mn-ea"/>
                        <a:cs typeface="+mn-cs"/>
                      </a:endParaRPr>
                    </a:p>
                  </a:txBody>
                  <a:tcPr marL="36830" marR="36830" marT="18415" marB="18415" anchor="ctr">
                    <a:solidFill>
                      <a:srgbClr val="FFC000"/>
                    </a:solidFill>
                  </a:tcPr>
                </a:tc>
                <a:extLst>
                  <a:ext uri="{0D108BD9-81ED-4DB2-BD59-A6C34878D82A}">
                    <a16:rowId xmlns:a16="http://schemas.microsoft.com/office/drawing/2014/main" val="3339596187"/>
                  </a:ext>
                </a:extLst>
              </a:tr>
              <a:tr h="878128">
                <a:tc>
                  <a:txBody>
                    <a:bodyPr/>
                    <a:lstStyle/>
                    <a:p>
                      <a:pPr marL="71120" marR="0" algn="ctr">
                        <a:spcBef>
                          <a:spcPts val="345"/>
                        </a:spcBef>
                        <a:spcAft>
                          <a:spcPts val="0"/>
                        </a:spcAft>
                      </a:pPr>
                      <a:r>
                        <a:rPr lang="en-US" sz="1900" b="1" dirty="0">
                          <a:effectLst/>
                        </a:rPr>
                        <a:t>Tableau Desktop</a:t>
                      </a:r>
                      <a:r>
                        <a:rPr lang="en-US" sz="1900" b="1" spc="-50" dirty="0">
                          <a:effectLst/>
                        </a:rPr>
                        <a:t> </a:t>
                      </a:r>
                      <a:r>
                        <a:rPr lang="en-US" sz="1900" b="1" dirty="0">
                          <a:effectLst/>
                        </a:rPr>
                        <a:t>Personal</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265"/>
                        </a:spcBef>
                        <a:spcAft>
                          <a:spcPts val="0"/>
                        </a:spcAft>
                      </a:pPr>
                      <a:r>
                        <a:rPr lang="en-US" sz="1900" dirty="0">
                          <a:effectLst/>
                        </a:rPr>
                        <a:t>$35</a:t>
                      </a:r>
                      <a:endParaRPr lang="en-US" sz="1900" dirty="0">
                        <a:effectLst/>
                        <a:latin typeface="+mn-lt"/>
                        <a:ea typeface="Calibri" panose="020F0502020204030204" pitchFamily="34" charset="0"/>
                        <a:cs typeface="Times New Roman" panose="02020603050405020304" pitchFamily="18" charset="0"/>
                      </a:endParaRPr>
                    </a:p>
                  </a:txBody>
                  <a:tcPr marL="36830" marR="36830" marT="18415" marB="18415" anchor="ctr"/>
                </a:tc>
                <a:tc rowSpan="2">
                  <a:txBody>
                    <a:bodyPr/>
                    <a:lstStyle/>
                    <a:p>
                      <a:pPr marL="71120" marR="0" algn="ctr">
                        <a:spcBef>
                          <a:spcPts val="0"/>
                        </a:spcBef>
                        <a:spcAft>
                          <a:spcPts val="0"/>
                        </a:spcAft>
                      </a:pPr>
                      <a:r>
                        <a:rPr lang="en-US" sz="1900" b="1" dirty="0">
                          <a:effectLst/>
                        </a:rPr>
                        <a:t> </a:t>
                      </a:r>
                    </a:p>
                    <a:p>
                      <a:pPr marL="71120" marR="0" algn="ctr">
                        <a:spcBef>
                          <a:spcPts val="0"/>
                        </a:spcBef>
                        <a:spcAft>
                          <a:spcPts val="0"/>
                        </a:spcAft>
                      </a:pPr>
                      <a:r>
                        <a:rPr lang="en-US" sz="1900" b="1" dirty="0">
                          <a:effectLst/>
                        </a:rPr>
                        <a:t>Power BI</a:t>
                      </a:r>
                      <a:r>
                        <a:rPr lang="en-US" sz="1900" b="1" spc="-55" dirty="0">
                          <a:effectLst/>
                        </a:rPr>
                        <a:t> </a:t>
                      </a:r>
                      <a:r>
                        <a:rPr lang="en-US" sz="1900" b="1" dirty="0">
                          <a:effectLst/>
                        </a:rPr>
                        <a:t>Desktop</a:t>
                      </a:r>
                    </a:p>
                    <a:p>
                      <a:pPr marL="0" marR="0" algn="ctr">
                        <a:spcBef>
                          <a:spcPts val="0"/>
                        </a:spcBef>
                        <a:spcAft>
                          <a:spcPts val="0"/>
                        </a:spcAft>
                      </a:pPr>
                      <a:r>
                        <a:rPr lang="en-US" sz="1900" b="1" dirty="0">
                          <a:effectLst/>
                        </a:rPr>
                        <a:t> </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rowSpan="2">
                  <a:txBody>
                    <a:bodyPr/>
                    <a:lstStyle/>
                    <a:p>
                      <a:pPr marL="71120" marR="0" algn="ctr">
                        <a:spcBef>
                          <a:spcPts val="0"/>
                        </a:spcBef>
                        <a:spcAft>
                          <a:spcPts val="0"/>
                        </a:spcAft>
                      </a:pPr>
                      <a:r>
                        <a:rPr lang="en-US" sz="1900" dirty="0">
                          <a:effectLst/>
                        </a:rPr>
                        <a:t> </a:t>
                      </a:r>
                    </a:p>
                    <a:p>
                      <a:pPr marL="0" marR="0" algn="ctr">
                        <a:spcBef>
                          <a:spcPts val="0"/>
                        </a:spcBef>
                        <a:spcAft>
                          <a:spcPts val="0"/>
                        </a:spcAft>
                      </a:pPr>
                      <a:r>
                        <a:rPr lang="en-US" sz="1900" b="1" spc="-5" dirty="0">
                          <a:effectLst/>
                        </a:rPr>
                        <a:t>Free</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extLst>
                  <a:ext uri="{0D108BD9-81ED-4DB2-BD59-A6C34878D82A}">
                    <a16:rowId xmlns:a16="http://schemas.microsoft.com/office/drawing/2014/main" val="1413383400"/>
                  </a:ext>
                </a:extLst>
              </a:tr>
              <a:tr h="899142">
                <a:tc>
                  <a:txBody>
                    <a:bodyPr/>
                    <a:lstStyle/>
                    <a:p>
                      <a:pPr marL="71120" marR="0" algn="ctr">
                        <a:spcBef>
                          <a:spcPts val="345"/>
                        </a:spcBef>
                        <a:spcAft>
                          <a:spcPts val="0"/>
                        </a:spcAft>
                      </a:pPr>
                      <a:r>
                        <a:rPr lang="en-US" sz="1900" b="1" dirty="0">
                          <a:effectLst/>
                        </a:rPr>
                        <a:t>Tableau Desktop</a:t>
                      </a:r>
                      <a:r>
                        <a:rPr lang="en-US" sz="1900" b="1" spc="-65" dirty="0">
                          <a:effectLst/>
                        </a:rPr>
                        <a:t> </a:t>
                      </a:r>
                      <a:r>
                        <a:rPr lang="en-US" sz="1900" b="1" dirty="0">
                          <a:effectLst/>
                        </a:rPr>
                        <a:t>Professional</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265"/>
                        </a:spcBef>
                        <a:spcAft>
                          <a:spcPts val="0"/>
                        </a:spcAft>
                      </a:pPr>
                      <a:r>
                        <a:rPr lang="en-US" sz="1900" dirty="0">
                          <a:effectLst/>
                        </a:rPr>
                        <a:t>$70</a:t>
                      </a:r>
                      <a:endParaRPr lang="en-US" sz="1900" dirty="0">
                        <a:effectLst/>
                        <a:latin typeface="+mn-lt"/>
                        <a:ea typeface="Calibri" panose="020F0502020204030204" pitchFamily="34" charset="0"/>
                        <a:cs typeface="Times New Roman" panose="02020603050405020304" pitchFamily="18" charset="0"/>
                      </a:endParaRPr>
                    </a:p>
                  </a:txBody>
                  <a:tcPr marL="36830" marR="36830" marT="18415" marB="18415"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25375956"/>
                  </a:ext>
                </a:extLst>
              </a:tr>
              <a:tr h="1047635">
                <a:tc>
                  <a:txBody>
                    <a:bodyPr/>
                    <a:lstStyle/>
                    <a:p>
                      <a:pPr marL="71120" marR="0" algn="ctr">
                        <a:spcBef>
                          <a:spcPts val="345"/>
                        </a:spcBef>
                        <a:spcAft>
                          <a:spcPts val="0"/>
                        </a:spcAft>
                      </a:pPr>
                      <a:r>
                        <a:rPr lang="en-US" sz="1900" b="1" dirty="0">
                          <a:effectLst/>
                        </a:rPr>
                        <a:t>Tableau</a:t>
                      </a:r>
                      <a:r>
                        <a:rPr lang="en-US" sz="1900" b="1" spc="-25" dirty="0">
                          <a:effectLst/>
                        </a:rPr>
                        <a:t> </a:t>
                      </a:r>
                      <a:r>
                        <a:rPr lang="en-US" sz="1900" b="1" dirty="0">
                          <a:effectLst/>
                        </a:rPr>
                        <a:t>Online</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265"/>
                        </a:spcBef>
                        <a:spcAft>
                          <a:spcPts val="0"/>
                        </a:spcAft>
                      </a:pPr>
                      <a:r>
                        <a:rPr lang="en-US" sz="1900" dirty="0">
                          <a:effectLst/>
                        </a:rPr>
                        <a:t>$42</a:t>
                      </a:r>
                      <a:endParaRPr lang="en-US" sz="1900"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0"/>
                        </a:spcBef>
                        <a:spcAft>
                          <a:spcPts val="0"/>
                        </a:spcAft>
                      </a:pPr>
                      <a:r>
                        <a:rPr lang="en-US" sz="1900" b="1" dirty="0">
                          <a:effectLst/>
                        </a:rPr>
                        <a:t>Power BI Pro</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0"/>
                        </a:spcBef>
                        <a:spcAft>
                          <a:spcPts val="0"/>
                        </a:spcAft>
                      </a:pPr>
                      <a:r>
                        <a:rPr lang="en-US" sz="1900" dirty="0">
                          <a:effectLst/>
                        </a:rPr>
                        <a:t> </a:t>
                      </a:r>
                    </a:p>
                    <a:p>
                      <a:pPr marL="71120" marR="0" algn="ctr">
                        <a:spcBef>
                          <a:spcPts val="0"/>
                        </a:spcBef>
                        <a:spcAft>
                          <a:spcPts val="0"/>
                        </a:spcAft>
                      </a:pPr>
                      <a:r>
                        <a:rPr lang="en-US" sz="1900" dirty="0">
                          <a:effectLst/>
                        </a:rPr>
                        <a:t>$9.99 </a:t>
                      </a:r>
                    </a:p>
                    <a:p>
                      <a:pPr marL="71120" marR="0" algn="ctr">
                        <a:spcBef>
                          <a:spcPts val="0"/>
                        </a:spcBef>
                        <a:spcAft>
                          <a:spcPts val="0"/>
                        </a:spcAft>
                      </a:pPr>
                      <a:r>
                        <a:rPr lang="en-US" sz="1900" dirty="0">
                          <a:effectLst/>
                        </a:rPr>
                        <a:t>(user/month)</a:t>
                      </a:r>
                    </a:p>
                    <a:p>
                      <a:pPr marL="71120" marR="0" algn="ctr">
                        <a:spcBef>
                          <a:spcPts val="0"/>
                        </a:spcBef>
                        <a:spcAft>
                          <a:spcPts val="0"/>
                        </a:spcAft>
                      </a:pPr>
                      <a:r>
                        <a:rPr lang="en-US" sz="1900" dirty="0">
                          <a:effectLst/>
                        </a:rPr>
                        <a:t> </a:t>
                      </a:r>
                    </a:p>
                    <a:p>
                      <a:pPr marL="0" marR="0" algn="ctr">
                        <a:spcBef>
                          <a:spcPts val="0"/>
                        </a:spcBef>
                        <a:spcAft>
                          <a:spcPts val="0"/>
                        </a:spcAft>
                      </a:pPr>
                      <a:endParaRPr lang="en-US" sz="1900" dirty="0">
                        <a:effectLst/>
                        <a:latin typeface="+mn-lt"/>
                        <a:ea typeface="Calibri" panose="020F0502020204030204" pitchFamily="34" charset="0"/>
                        <a:cs typeface="Times New Roman" panose="02020603050405020304" pitchFamily="18" charset="0"/>
                      </a:endParaRPr>
                    </a:p>
                  </a:txBody>
                  <a:tcPr marL="36830" marR="36830" marT="18415" marB="18415" anchor="ctr"/>
                </a:tc>
                <a:extLst>
                  <a:ext uri="{0D108BD9-81ED-4DB2-BD59-A6C34878D82A}">
                    <a16:rowId xmlns:a16="http://schemas.microsoft.com/office/drawing/2014/main" val="280184998"/>
                  </a:ext>
                </a:extLst>
              </a:tr>
              <a:tr h="1362522">
                <a:tc>
                  <a:txBody>
                    <a:bodyPr/>
                    <a:lstStyle/>
                    <a:p>
                      <a:pPr marL="537491" marR="489585" lvl="1" algn="ctr">
                        <a:spcBef>
                          <a:spcPts val="350"/>
                        </a:spcBef>
                        <a:spcAft>
                          <a:spcPts val="0"/>
                        </a:spcAft>
                      </a:pPr>
                      <a:r>
                        <a:rPr lang="en-US" sz="1900" b="1" dirty="0">
                          <a:effectLst/>
                        </a:rPr>
                        <a:t>Tableau Server</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265"/>
                        </a:spcBef>
                        <a:spcAft>
                          <a:spcPts val="0"/>
                        </a:spcAft>
                      </a:pPr>
                      <a:r>
                        <a:rPr lang="en-US" sz="1900" dirty="0">
                          <a:effectLst/>
                        </a:rPr>
                        <a:t>$35</a:t>
                      </a:r>
                      <a:endParaRPr lang="en-US" sz="1900"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0"/>
                        </a:spcBef>
                        <a:spcAft>
                          <a:spcPts val="0"/>
                        </a:spcAft>
                      </a:pPr>
                      <a:endParaRPr lang="en-US" sz="1900" b="1" dirty="0">
                        <a:effectLst/>
                      </a:endParaRPr>
                    </a:p>
                    <a:p>
                      <a:pPr marL="71120" marR="0" algn="ctr">
                        <a:spcBef>
                          <a:spcPts val="0"/>
                        </a:spcBef>
                        <a:spcAft>
                          <a:spcPts val="0"/>
                        </a:spcAft>
                      </a:pPr>
                      <a:r>
                        <a:rPr lang="en-US" sz="1900" b="1" dirty="0">
                          <a:effectLst/>
                        </a:rPr>
                        <a:t>Power BI Premium*</a:t>
                      </a:r>
                    </a:p>
                    <a:p>
                      <a:pPr marL="0" marR="0" algn="ctr">
                        <a:spcBef>
                          <a:spcPts val="0"/>
                        </a:spcBef>
                        <a:spcAft>
                          <a:spcPts val="0"/>
                        </a:spcAft>
                      </a:pPr>
                      <a:r>
                        <a:rPr lang="en-US" sz="1900" b="1" dirty="0">
                          <a:effectLst/>
                        </a:rPr>
                        <a:t> </a:t>
                      </a:r>
                      <a:endParaRPr lang="en-US" sz="1900" b="1" dirty="0">
                        <a:effectLst/>
                        <a:latin typeface="+mn-lt"/>
                        <a:ea typeface="Calibri" panose="020F0502020204030204" pitchFamily="34" charset="0"/>
                        <a:cs typeface="Times New Roman" panose="02020603050405020304" pitchFamily="18" charset="0"/>
                      </a:endParaRPr>
                    </a:p>
                  </a:txBody>
                  <a:tcPr marL="36830" marR="36830" marT="18415" marB="18415" anchor="ctr"/>
                </a:tc>
                <a:tc>
                  <a:txBody>
                    <a:bodyPr/>
                    <a:lstStyle/>
                    <a:p>
                      <a:pPr marL="71120" marR="0" algn="ctr">
                        <a:spcBef>
                          <a:spcPts val="0"/>
                        </a:spcBef>
                        <a:spcAft>
                          <a:spcPts val="0"/>
                        </a:spcAft>
                      </a:pPr>
                      <a:endParaRPr lang="en-US" sz="1900" u="sng" dirty="0">
                        <a:effectLst/>
                        <a:hlinkClick r:id="" action="ppaction://noaction"/>
                      </a:endParaRPr>
                    </a:p>
                    <a:p>
                      <a:pPr marL="71120" marR="0" algn="ctr">
                        <a:spcBef>
                          <a:spcPts val="0"/>
                        </a:spcBef>
                        <a:spcAft>
                          <a:spcPts val="0"/>
                        </a:spcAft>
                      </a:pPr>
                      <a:r>
                        <a:rPr lang="en-US" sz="1900" u="sng" dirty="0">
                          <a:effectLst/>
                          <a:hlinkClick r:id="" action="ppaction://noaction"/>
                        </a:rPr>
                        <a:t>See calculator</a:t>
                      </a:r>
                      <a:endParaRPr lang="en-US" sz="1900" u="none" dirty="0">
                        <a:effectLst/>
                      </a:endParaRPr>
                    </a:p>
                    <a:p>
                      <a:pPr marL="0" marR="0" algn="ctr">
                        <a:spcBef>
                          <a:spcPts val="0"/>
                        </a:spcBef>
                        <a:spcAft>
                          <a:spcPts val="0"/>
                        </a:spcAft>
                      </a:pPr>
                      <a:r>
                        <a:rPr lang="en-US" sz="1900" dirty="0">
                          <a:effectLst/>
                        </a:rPr>
                        <a:t> </a:t>
                      </a:r>
                      <a:endParaRPr lang="en-US" sz="1900" dirty="0">
                        <a:effectLst/>
                        <a:latin typeface="+mn-lt"/>
                        <a:ea typeface="Calibri" panose="020F0502020204030204" pitchFamily="34" charset="0"/>
                        <a:cs typeface="Times New Roman" panose="02020603050405020304" pitchFamily="18" charset="0"/>
                      </a:endParaRPr>
                    </a:p>
                  </a:txBody>
                  <a:tcPr marL="36830" marR="36830" marT="18415" marB="18415" anchor="ctr"/>
                </a:tc>
                <a:extLst>
                  <a:ext uri="{0D108BD9-81ED-4DB2-BD59-A6C34878D82A}">
                    <a16:rowId xmlns:a16="http://schemas.microsoft.com/office/drawing/2014/main" val="1282041356"/>
                  </a:ext>
                </a:extLst>
              </a:tr>
            </a:tbl>
          </a:graphicData>
        </a:graphic>
      </p:graphicFrame>
      <p:sp>
        <p:nvSpPr>
          <p:cNvPr id="5" name="Text Placeholder 3">
            <a:extLst>
              <a:ext uri="{FF2B5EF4-FFF2-40B4-BE49-F238E27FC236}">
                <a16:creationId xmlns:a16="http://schemas.microsoft.com/office/drawing/2014/main" id="{CAE9F7FB-BE85-41AC-AE2B-FAA1B749138C}"/>
              </a:ext>
            </a:extLst>
          </p:cNvPr>
          <p:cNvSpPr txBox="1">
            <a:spLocks/>
          </p:cNvSpPr>
          <p:nvPr/>
        </p:nvSpPr>
        <p:spPr bwMode="gray">
          <a:xfrm>
            <a:off x="-106363" y="6392862"/>
            <a:ext cx="4696858" cy="357269"/>
          </a:xfrm>
          <a:prstGeom prst="rect">
            <a:avLst/>
          </a:prstGeom>
        </p:spPr>
        <p:txBody>
          <a:bodyPr vert="horz" wrap="square" lIns="146304" tIns="109728" rIns="146304" bIns="109728" rtlCol="0" anchor="t" anchorCtr="0">
            <a:no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tab pos="408011" algn="r"/>
              </a:tabLst>
              <a:defRPr sz="700" spc="0" baseline="0">
                <a:gradFill>
                  <a:gsLst>
                    <a:gs pos="96460">
                      <a:schemeClr val="tx1"/>
                    </a:gs>
                    <a:gs pos="0">
                      <a:schemeClr val="tx1"/>
                    </a:gs>
                  </a:gsLst>
                  <a:lin ang="5400000" scaled="0"/>
                </a:gradFill>
              </a:defRPr>
            </a:lvl1pPr>
            <a:lvl2pPr marL="365760" marR="0" indent="-182880" defTabSz="914367" fontAlgn="auto">
              <a:lnSpc>
                <a:spcPct val="100000"/>
              </a:lnSpc>
              <a:spcBef>
                <a:spcPts val="0"/>
              </a:spcBef>
              <a:spcAft>
                <a:spcPts val="60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defRPr>
            </a:lvl2pPr>
            <a:lvl3pPr marL="548640" marR="0" indent="-182880" defTabSz="914367" fontAlgn="auto">
              <a:lnSpc>
                <a:spcPct val="100000"/>
              </a:lnSpc>
              <a:spcBef>
                <a:spcPts val="0"/>
              </a:spcBef>
              <a:spcAft>
                <a:spcPts val="60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3pPr>
            <a:lvl4pPr marL="1008435" marR="0" indent="-224097" defTabSz="914367" fontAlgn="auto">
              <a:lnSpc>
                <a:spcPct val="100000"/>
              </a:lnSpc>
              <a:spcBef>
                <a:spcPts val="0"/>
              </a:spcBef>
              <a:spcAft>
                <a:spcPts val="60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100000"/>
              </a:lnSpc>
              <a:spcBef>
                <a:spcPts val="0"/>
              </a:spcBef>
              <a:spcAft>
                <a:spcPts val="60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000" dirty="0"/>
              <a:t>	Source: </a:t>
            </a:r>
            <a:r>
              <a:rPr lang="en-US" sz="1000" dirty="0">
                <a:hlinkClick r:id="rId3"/>
              </a:rPr>
              <a:t>https://www.tableau.com/pricing</a:t>
            </a:r>
            <a:endParaRPr lang="en-US" sz="1000" dirty="0"/>
          </a:p>
          <a:p>
            <a:r>
              <a:rPr lang="en-US" sz="1000" dirty="0"/>
              <a:t>*Power BI Premium includes access to Power BI Report Server for on premises deployment</a:t>
            </a:r>
          </a:p>
          <a:p>
            <a:endParaRPr lang="en-US" sz="1000" dirty="0"/>
          </a:p>
          <a:p>
            <a:r>
              <a:rPr lang="en-US" sz="1000" dirty="0">
                <a:solidFill>
                  <a:srgbClr val="1F497D"/>
                </a:solidFill>
                <a:ea typeface="Calibri" panose="020F0502020204030204" pitchFamily="34" charset="0"/>
                <a:cs typeface="Times New Roman" panose="02020603050405020304" pitchFamily="18" charset="0"/>
              </a:rPr>
              <a:t> </a:t>
            </a:r>
            <a:endParaRPr lang="en-US" sz="1000" dirty="0"/>
          </a:p>
        </p:txBody>
      </p:sp>
    </p:spTree>
    <p:extLst>
      <p:ext uri="{BB962C8B-B14F-4D97-AF65-F5344CB8AC3E}">
        <p14:creationId xmlns:p14="http://schemas.microsoft.com/office/powerpoint/2010/main" val="291936811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Colin</a:t>
            </a:r>
          </a:p>
        </p:txBody>
      </p:sp>
    </p:spTree>
    <p:extLst>
      <p:ext uri="{BB962C8B-B14F-4D97-AF65-F5344CB8AC3E}">
        <p14:creationId xmlns:p14="http://schemas.microsoft.com/office/powerpoint/2010/main" val="415117238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Customer wins</a:t>
            </a:r>
          </a:p>
        </p:txBody>
      </p:sp>
      <p:sp>
        <p:nvSpPr>
          <p:cNvPr id="4" name="Text Placeholder 3"/>
          <p:cNvSpPr>
            <a:spLocks noGrp="1"/>
          </p:cNvSpPr>
          <p:nvPr>
            <p:ph type="body" sz="quarter" idx="12"/>
          </p:nvPr>
        </p:nvSpPr>
        <p:spPr/>
        <p:txBody>
          <a:bodyPr/>
          <a:lstStyle/>
          <a:p>
            <a:r>
              <a:rPr lang="en-US" dirty="0"/>
              <a:t>Tobias</a:t>
            </a:r>
          </a:p>
        </p:txBody>
      </p:sp>
    </p:spTree>
    <p:extLst>
      <p:ext uri="{BB962C8B-B14F-4D97-AF65-F5344CB8AC3E}">
        <p14:creationId xmlns:p14="http://schemas.microsoft.com/office/powerpoint/2010/main" val="373264209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clrChange>
              <a:clrFrom>
                <a:srgbClr val="FFFFFF"/>
              </a:clrFrom>
              <a:clrTo>
                <a:srgbClr val="FFFFFF">
                  <a:alpha val="0"/>
                </a:srgbClr>
              </a:clrTo>
            </a:clrChange>
          </a:blip>
          <a:stretch>
            <a:fillRect/>
          </a:stretch>
        </p:blipFill>
        <p:spPr>
          <a:xfrm>
            <a:off x="5357644" y="2116556"/>
            <a:ext cx="2109709" cy="4454921"/>
          </a:xfrm>
          <a:prstGeom prst="rect">
            <a:avLst/>
          </a:prstGeom>
        </p:spPr>
      </p:pic>
      <p:pic>
        <p:nvPicPr>
          <p:cNvPr id="14" name="Grafik 13"/>
          <p:cNvPicPr>
            <a:picLocks noChangeAspect="1"/>
          </p:cNvPicPr>
          <p:nvPr/>
        </p:nvPicPr>
        <p:blipFill>
          <a:blip r:embed="rId4"/>
          <a:stretch>
            <a:fillRect/>
          </a:stretch>
        </p:blipFill>
        <p:spPr>
          <a:xfrm>
            <a:off x="4063190" y="2099490"/>
            <a:ext cx="1205631" cy="1063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Grafik 19"/>
          <p:cNvPicPr>
            <a:picLocks noChangeAspect="1"/>
          </p:cNvPicPr>
          <p:nvPr/>
        </p:nvPicPr>
        <p:blipFill>
          <a:blip r:embed="rId5"/>
          <a:stretch>
            <a:fillRect/>
          </a:stretch>
        </p:blipFill>
        <p:spPr>
          <a:xfrm>
            <a:off x="292923" y="2057103"/>
            <a:ext cx="3185274" cy="2269848"/>
          </a:xfrm>
          <a:prstGeom prst="rect">
            <a:avLst/>
          </a:prstGeom>
        </p:spPr>
      </p:pic>
      <p:sp>
        <p:nvSpPr>
          <p:cNvPr id="21" name="Textfeld 20"/>
          <p:cNvSpPr txBox="1"/>
          <p:nvPr/>
        </p:nvSpPr>
        <p:spPr>
          <a:xfrm>
            <a:off x="3985989" y="1499197"/>
            <a:ext cx="1282832"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err="1">
                <a:gradFill>
                  <a:gsLst>
                    <a:gs pos="2917">
                      <a:schemeClr val="tx1"/>
                    </a:gs>
                    <a:gs pos="30000">
                      <a:schemeClr val="tx1"/>
                    </a:gs>
                  </a:gsLst>
                  <a:lin ang="5400000" scaled="0"/>
                </a:gradFill>
              </a:rPr>
              <a:t>Lumira</a:t>
            </a:r>
            <a:endParaRPr lang="de-DE" sz="2400" dirty="0">
              <a:gradFill>
                <a:gsLst>
                  <a:gs pos="2917">
                    <a:schemeClr val="tx1"/>
                  </a:gs>
                  <a:gs pos="30000">
                    <a:schemeClr val="tx1"/>
                  </a:gs>
                </a:gsLst>
                <a:lin ang="5400000" scaled="0"/>
              </a:gradFill>
            </a:endParaRPr>
          </a:p>
        </p:txBody>
      </p:sp>
      <p:sp>
        <p:nvSpPr>
          <p:cNvPr id="22" name="Textfeld 21"/>
          <p:cNvSpPr txBox="1"/>
          <p:nvPr/>
        </p:nvSpPr>
        <p:spPr>
          <a:xfrm>
            <a:off x="5619813" y="1499197"/>
            <a:ext cx="1368152"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BI Suite</a:t>
            </a:r>
          </a:p>
        </p:txBody>
      </p:sp>
      <p:pic>
        <p:nvPicPr>
          <p:cNvPr id="23" name="Grafik 22"/>
          <p:cNvPicPr>
            <a:picLocks noChangeAspect="1"/>
          </p:cNvPicPr>
          <p:nvPr/>
        </p:nvPicPr>
        <p:blipFill>
          <a:blip r:embed="rId6"/>
          <a:stretch>
            <a:fillRect/>
          </a:stretch>
        </p:blipFill>
        <p:spPr>
          <a:xfrm>
            <a:off x="7446183" y="2153208"/>
            <a:ext cx="1632447" cy="933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feld 23"/>
          <p:cNvSpPr txBox="1"/>
          <p:nvPr/>
        </p:nvSpPr>
        <p:spPr>
          <a:xfrm>
            <a:off x="7446183" y="1499197"/>
            <a:ext cx="1758937"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BO Cloud</a:t>
            </a:r>
          </a:p>
        </p:txBody>
      </p:sp>
      <p:cxnSp>
        <p:nvCxnSpPr>
          <p:cNvPr id="26" name="Gerader Verbinder 25"/>
          <p:cNvCxnSpPr/>
          <p:nvPr/>
        </p:nvCxnSpPr>
        <p:spPr>
          <a:xfrm>
            <a:off x="3697957" y="1429238"/>
            <a:ext cx="0" cy="50874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1156465" y="1409030"/>
            <a:ext cx="1504062"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Power BI</a:t>
            </a:r>
          </a:p>
        </p:txBody>
      </p:sp>
      <p:pic>
        <p:nvPicPr>
          <p:cNvPr id="4" name="Grafik 3"/>
          <p:cNvPicPr>
            <a:picLocks noChangeAspect="1"/>
          </p:cNvPicPr>
          <p:nvPr/>
        </p:nvPicPr>
        <p:blipFill>
          <a:blip r:embed="rId7">
            <a:clrChange>
              <a:clrFrom>
                <a:srgbClr val="FBF9FA"/>
              </a:clrFrom>
              <a:clrTo>
                <a:srgbClr val="FBF9FA">
                  <a:alpha val="0"/>
                </a:srgbClr>
              </a:clrTo>
            </a:clrChange>
          </a:blip>
          <a:stretch>
            <a:fillRect/>
          </a:stretch>
        </p:blipFill>
        <p:spPr>
          <a:xfrm>
            <a:off x="1133529" y="5249862"/>
            <a:ext cx="1340292" cy="1316640"/>
          </a:xfrm>
          <a:prstGeom prst="rect">
            <a:avLst/>
          </a:prstGeom>
        </p:spPr>
      </p:pic>
      <p:sp>
        <p:nvSpPr>
          <p:cNvPr id="15" name="Textfeld 14"/>
          <p:cNvSpPr txBox="1"/>
          <p:nvPr/>
        </p:nvSpPr>
        <p:spPr>
          <a:xfrm>
            <a:off x="1397899" y="4598821"/>
            <a:ext cx="1021195"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Excel</a:t>
            </a:r>
          </a:p>
        </p:txBody>
      </p:sp>
      <p:cxnSp>
        <p:nvCxnSpPr>
          <p:cNvPr id="16" name="Gerader Verbinder 15"/>
          <p:cNvCxnSpPr/>
          <p:nvPr/>
        </p:nvCxnSpPr>
        <p:spPr>
          <a:xfrm>
            <a:off x="9242573" y="1464325"/>
            <a:ext cx="0" cy="50874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10250685" y="1467817"/>
            <a:ext cx="1758937"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Tableau</a:t>
            </a:r>
          </a:p>
        </p:txBody>
      </p:sp>
      <p:sp>
        <p:nvSpPr>
          <p:cNvPr id="7" name="Pfeil: nach unten 6"/>
          <p:cNvSpPr/>
          <p:nvPr/>
        </p:nvSpPr>
        <p:spPr bwMode="auto">
          <a:xfrm>
            <a:off x="1604855" y="4326951"/>
            <a:ext cx="283834" cy="34416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Pfeil: nach unten 24"/>
          <p:cNvSpPr/>
          <p:nvPr/>
        </p:nvSpPr>
        <p:spPr bwMode="auto">
          <a:xfrm rot="10800000">
            <a:off x="1926142" y="4315565"/>
            <a:ext cx="283834" cy="34416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Gerader Verbinder 27"/>
          <p:cNvCxnSpPr/>
          <p:nvPr/>
        </p:nvCxnSpPr>
        <p:spPr>
          <a:xfrm flipH="1">
            <a:off x="9593991" y="3807021"/>
            <a:ext cx="2504589" cy="26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p:nvPicPr>
        <p:blipFill>
          <a:blip r:embed="rId8">
            <a:clrChange>
              <a:clrFrom>
                <a:srgbClr val="FFFFFF"/>
              </a:clrFrom>
              <a:clrTo>
                <a:srgbClr val="FFFFFF">
                  <a:alpha val="0"/>
                </a:srgbClr>
              </a:clrTo>
            </a:clrChange>
          </a:blip>
          <a:stretch>
            <a:fillRect/>
          </a:stretch>
        </p:blipFill>
        <p:spPr>
          <a:xfrm>
            <a:off x="9458964" y="4245513"/>
            <a:ext cx="1334480" cy="1334480"/>
          </a:xfrm>
          <a:prstGeom prst="rect">
            <a:avLst/>
          </a:prstGeom>
        </p:spPr>
      </p:pic>
      <p:pic>
        <p:nvPicPr>
          <p:cNvPr id="30" name="Grafik 29"/>
          <p:cNvPicPr>
            <a:picLocks noChangeAspect="1"/>
          </p:cNvPicPr>
          <p:nvPr/>
        </p:nvPicPr>
        <p:blipFill>
          <a:blip r:embed="rId9">
            <a:clrChange>
              <a:clrFrom>
                <a:srgbClr val="FFFFFF"/>
              </a:clrFrom>
              <a:clrTo>
                <a:srgbClr val="FFFFFF">
                  <a:alpha val="0"/>
                </a:srgbClr>
              </a:clrTo>
            </a:clrChange>
          </a:blip>
          <a:stretch>
            <a:fillRect/>
          </a:stretch>
        </p:blipFill>
        <p:spPr>
          <a:xfrm>
            <a:off x="10904420" y="4248647"/>
            <a:ext cx="1143000" cy="1143000"/>
          </a:xfrm>
          <a:prstGeom prst="rect">
            <a:avLst/>
          </a:prstGeom>
        </p:spPr>
      </p:pic>
      <p:pic>
        <p:nvPicPr>
          <p:cNvPr id="32" name="Grafik 31"/>
          <p:cNvPicPr>
            <a:picLocks noChangeAspect="1"/>
          </p:cNvPicPr>
          <p:nvPr/>
        </p:nvPicPr>
        <p:blipFill>
          <a:blip r:embed="rId10">
            <a:clrChange>
              <a:clrFrom>
                <a:srgbClr val="FFFFFF"/>
              </a:clrFrom>
              <a:clrTo>
                <a:srgbClr val="FFFFFF">
                  <a:alpha val="0"/>
                </a:srgbClr>
              </a:clrTo>
            </a:clrChange>
          </a:blip>
          <a:stretch>
            <a:fillRect/>
          </a:stretch>
        </p:blipFill>
        <p:spPr>
          <a:xfrm>
            <a:off x="10008244" y="6366689"/>
            <a:ext cx="1905000" cy="409575"/>
          </a:xfrm>
          <a:prstGeom prst="rect">
            <a:avLst/>
          </a:prstGeom>
        </p:spPr>
      </p:pic>
      <p:pic>
        <p:nvPicPr>
          <p:cNvPr id="35" name="Grafik 34"/>
          <p:cNvPicPr>
            <a:picLocks noChangeAspect="1"/>
          </p:cNvPicPr>
          <p:nvPr/>
        </p:nvPicPr>
        <p:blipFill>
          <a:blip r:embed="rId11">
            <a:clrChange>
              <a:clrFrom>
                <a:srgbClr val="F4F6F9"/>
              </a:clrFrom>
              <a:clrTo>
                <a:srgbClr val="F4F6F9">
                  <a:alpha val="0"/>
                </a:srgbClr>
              </a:clrTo>
            </a:clrChange>
          </a:blip>
          <a:stretch>
            <a:fillRect/>
          </a:stretch>
        </p:blipFill>
        <p:spPr>
          <a:xfrm>
            <a:off x="10968677" y="5261612"/>
            <a:ext cx="1245333" cy="895766"/>
          </a:xfrm>
          <a:prstGeom prst="rect">
            <a:avLst/>
          </a:prstGeom>
        </p:spPr>
      </p:pic>
      <p:sp>
        <p:nvSpPr>
          <p:cNvPr id="36" name="Textfeld 35"/>
          <p:cNvSpPr txBox="1"/>
          <p:nvPr/>
        </p:nvSpPr>
        <p:spPr>
          <a:xfrm>
            <a:off x="10369721" y="3868017"/>
            <a:ext cx="1296145"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err="1">
                <a:gradFill>
                  <a:gsLst>
                    <a:gs pos="2917">
                      <a:schemeClr val="tx1"/>
                    </a:gs>
                    <a:gs pos="30000">
                      <a:schemeClr val="tx1"/>
                    </a:gs>
                  </a:gsLst>
                  <a:lin ang="5400000" scaled="0"/>
                </a:gradFill>
              </a:rPr>
              <a:t>Others</a:t>
            </a:r>
            <a:endParaRPr lang="de-DE"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37DF962C-2843-4077-BC20-C087FA52CBD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9418732" y="2104276"/>
            <a:ext cx="2907618" cy="1091922"/>
          </a:xfrm>
          <a:prstGeom prst="rect">
            <a:avLst/>
          </a:prstGeom>
        </p:spPr>
      </p:pic>
      <p:pic>
        <p:nvPicPr>
          <p:cNvPr id="9" name="Picture 8">
            <a:extLst>
              <a:ext uri="{FF2B5EF4-FFF2-40B4-BE49-F238E27FC236}">
                <a16:creationId xmlns:a16="http://schemas.microsoft.com/office/drawing/2014/main" id="{A1F41765-44A2-4495-845B-5DE2245B5687}"/>
              </a:ext>
            </a:extLst>
          </p:cNvPr>
          <p:cNvPicPr>
            <a:picLocks noChangeAspect="1"/>
          </p:cNvPicPr>
          <p:nvPr/>
        </p:nvPicPr>
        <p:blipFill>
          <a:blip r:embed="rId13"/>
          <a:stretch>
            <a:fillRect/>
          </a:stretch>
        </p:blipFill>
        <p:spPr>
          <a:xfrm>
            <a:off x="9471643" y="5481189"/>
            <a:ext cx="1345805" cy="538322"/>
          </a:xfrm>
          <a:prstGeom prst="rect">
            <a:avLst/>
          </a:prstGeom>
        </p:spPr>
      </p:pic>
      <p:sp>
        <p:nvSpPr>
          <p:cNvPr id="33" name="Title 16">
            <a:extLst>
              <a:ext uri="{FF2B5EF4-FFF2-40B4-BE49-F238E27FC236}">
                <a16:creationId xmlns:a16="http://schemas.microsoft.com/office/drawing/2014/main" id="{BC0A73CB-EF5B-4F27-9E0F-AD8B0C85D760}"/>
              </a:ext>
            </a:extLst>
          </p:cNvPr>
          <p:cNvSpPr>
            <a:spLocks noGrp="1"/>
          </p:cNvSpPr>
          <p:nvPr>
            <p:ph type="title"/>
          </p:nvPr>
        </p:nvSpPr>
        <p:spPr>
          <a:xfrm>
            <a:off x="274639" y="295274"/>
            <a:ext cx="11889564" cy="917575"/>
          </a:xfrm>
        </p:spPr>
        <p:txBody>
          <a:bodyPr/>
          <a:lstStyle/>
          <a:p>
            <a:r>
              <a:rPr lang="en-US" dirty="0"/>
              <a:t>Power BI and the market</a:t>
            </a:r>
          </a:p>
        </p:txBody>
      </p:sp>
    </p:spTree>
    <p:extLst>
      <p:ext uri="{BB962C8B-B14F-4D97-AF65-F5344CB8AC3E}">
        <p14:creationId xmlns:p14="http://schemas.microsoft.com/office/powerpoint/2010/main" val="89590890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Henkel – Office365 E5</a:t>
            </a:r>
          </a:p>
        </p:txBody>
      </p:sp>
      <p:sp>
        <p:nvSpPr>
          <p:cNvPr id="3" name="Text Placeholder 2">
            <a:extLst>
              <a:ext uri="{FF2B5EF4-FFF2-40B4-BE49-F238E27FC236}">
                <a16:creationId xmlns:a16="http://schemas.microsoft.com/office/drawing/2014/main" id="{61F2D90C-B848-418F-962A-041AB7D74C6C}"/>
              </a:ext>
            </a:extLst>
          </p:cNvPr>
          <p:cNvSpPr>
            <a:spLocks noGrp="1"/>
          </p:cNvSpPr>
          <p:nvPr>
            <p:ph type="body" sz="quarter" idx="10"/>
          </p:nvPr>
        </p:nvSpPr>
        <p:spPr>
          <a:xfrm>
            <a:off x="4389437" y="2049462"/>
            <a:ext cx="7774766" cy="3647152"/>
          </a:xfrm>
        </p:spPr>
        <p:txBody>
          <a:bodyPr/>
          <a:lstStyle/>
          <a:p>
            <a:r>
              <a:rPr lang="en-US" sz="3000" dirty="0"/>
              <a:t>5000 </a:t>
            </a:r>
            <a:r>
              <a:rPr lang="en-US" sz="3000" dirty="0" err="1"/>
              <a:t>stepup</a:t>
            </a:r>
            <a:r>
              <a:rPr lang="en-US" sz="3000" dirty="0"/>
              <a:t> from Office365 E4 to E5 Suite</a:t>
            </a:r>
          </a:p>
          <a:p>
            <a:pPr marL="285750" indent="-285750">
              <a:buFontTx/>
              <a:buChar char="-"/>
            </a:pPr>
            <a:r>
              <a:rPr lang="en-US" sz="1500" dirty="0"/>
              <a:t>driven by Power BI and PSTN conferencing</a:t>
            </a:r>
          </a:p>
          <a:p>
            <a:endParaRPr lang="en-US" sz="1500" dirty="0"/>
          </a:p>
          <a:p>
            <a:r>
              <a:rPr lang="en-US" sz="3000" dirty="0"/>
              <a:t>Power BI as the strategic self service tool</a:t>
            </a:r>
          </a:p>
          <a:p>
            <a:endParaRPr lang="en-US" sz="3000" dirty="0"/>
          </a:p>
          <a:p>
            <a:r>
              <a:rPr lang="en-US" sz="3000" dirty="0"/>
              <a:t>Competing against Tableau, Qlik and SAP BO</a:t>
            </a:r>
          </a:p>
          <a:p>
            <a:endParaRPr lang="en-US" sz="3000" dirty="0"/>
          </a:p>
          <a:p>
            <a:r>
              <a:rPr lang="en-US" sz="3000" dirty="0"/>
              <a:t>Continue to grow with Power BI Premium</a:t>
            </a:r>
          </a:p>
        </p:txBody>
      </p:sp>
      <p:pic>
        <p:nvPicPr>
          <p:cNvPr id="7" name="Picture 6">
            <a:extLst>
              <a:ext uri="{FF2B5EF4-FFF2-40B4-BE49-F238E27FC236}">
                <a16:creationId xmlns:a16="http://schemas.microsoft.com/office/drawing/2014/main" id="{5662F71F-5664-4272-8C1D-07110D62F306}"/>
              </a:ext>
            </a:extLst>
          </p:cNvPr>
          <p:cNvPicPr>
            <a:picLocks noChangeAspect="1"/>
          </p:cNvPicPr>
          <p:nvPr/>
        </p:nvPicPr>
        <p:blipFill>
          <a:blip r:embed="rId3"/>
          <a:stretch>
            <a:fillRect/>
          </a:stretch>
        </p:blipFill>
        <p:spPr>
          <a:xfrm>
            <a:off x="655637" y="2514263"/>
            <a:ext cx="3456433" cy="2565150"/>
          </a:xfrm>
          <a:prstGeom prst="rect">
            <a:avLst/>
          </a:prstGeom>
        </p:spPr>
      </p:pic>
    </p:spTree>
    <p:extLst>
      <p:ext uri="{BB962C8B-B14F-4D97-AF65-F5344CB8AC3E}">
        <p14:creationId xmlns:p14="http://schemas.microsoft.com/office/powerpoint/2010/main" val="235993481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1800" dirty="0"/>
              <a:t>most likely </a:t>
            </a:r>
            <a:r>
              <a:rPr lang="en-US" sz="4400" dirty="0"/>
              <a:t>future wins and why the will decide for Power BI</a:t>
            </a:r>
          </a:p>
        </p:txBody>
      </p:sp>
      <p:pic>
        <p:nvPicPr>
          <p:cNvPr id="11" name="Picture 10">
            <a:extLst>
              <a:ext uri="{FF2B5EF4-FFF2-40B4-BE49-F238E27FC236}">
                <a16:creationId xmlns:a16="http://schemas.microsoft.com/office/drawing/2014/main" id="{980D2A82-87BD-42EE-AFB6-4F2D0583B19B}"/>
              </a:ext>
            </a:extLst>
          </p:cNvPr>
          <p:cNvPicPr>
            <a:picLocks noChangeAspect="1"/>
          </p:cNvPicPr>
          <p:nvPr/>
        </p:nvPicPr>
        <p:blipFill>
          <a:blip r:embed="rId3"/>
          <a:stretch>
            <a:fillRect/>
          </a:stretch>
        </p:blipFill>
        <p:spPr>
          <a:xfrm>
            <a:off x="8885237" y="3802062"/>
            <a:ext cx="2286000" cy="2286000"/>
          </a:xfrm>
          <a:prstGeom prst="rect">
            <a:avLst/>
          </a:prstGeom>
        </p:spPr>
      </p:pic>
      <p:pic>
        <p:nvPicPr>
          <p:cNvPr id="13" name="Picture 12">
            <a:extLst>
              <a:ext uri="{FF2B5EF4-FFF2-40B4-BE49-F238E27FC236}">
                <a16:creationId xmlns:a16="http://schemas.microsoft.com/office/drawing/2014/main" id="{DCDFB583-9166-4319-9925-23A12B469375}"/>
              </a:ext>
            </a:extLst>
          </p:cNvPr>
          <p:cNvPicPr>
            <a:picLocks noChangeAspect="1"/>
          </p:cNvPicPr>
          <p:nvPr/>
        </p:nvPicPr>
        <p:blipFill>
          <a:blip r:embed="rId4"/>
          <a:stretch>
            <a:fillRect/>
          </a:stretch>
        </p:blipFill>
        <p:spPr>
          <a:xfrm>
            <a:off x="579437" y="1592262"/>
            <a:ext cx="2438400" cy="2438400"/>
          </a:xfrm>
          <a:prstGeom prst="rect">
            <a:avLst/>
          </a:prstGeom>
        </p:spPr>
      </p:pic>
      <p:pic>
        <p:nvPicPr>
          <p:cNvPr id="15" name="Picture 14">
            <a:extLst>
              <a:ext uri="{FF2B5EF4-FFF2-40B4-BE49-F238E27FC236}">
                <a16:creationId xmlns:a16="http://schemas.microsoft.com/office/drawing/2014/main" id="{BE612E83-BFCD-442B-B0C9-3652C45C0B12}"/>
              </a:ext>
            </a:extLst>
          </p:cNvPr>
          <p:cNvPicPr>
            <a:picLocks noChangeAspect="1"/>
          </p:cNvPicPr>
          <p:nvPr/>
        </p:nvPicPr>
        <p:blipFill>
          <a:blip r:embed="rId5"/>
          <a:stretch>
            <a:fillRect/>
          </a:stretch>
        </p:blipFill>
        <p:spPr>
          <a:xfrm>
            <a:off x="3551236" y="1713240"/>
            <a:ext cx="7900873" cy="1098222"/>
          </a:xfrm>
          <a:prstGeom prst="rect">
            <a:avLst/>
          </a:prstGeom>
        </p:spPr>
      </p:pic>
      <p:pic>
        <p:nvPicPr>
          <p:cNvPr id="19" name="Graphic 18">
            <a:extLst>
              <a:ext uri="{FF2B5EF4-FFF2-40B4-BE49-F238E27FC236}">
                <a16:creationId xmlns:a16="http://schemas.microsoft.com/office/drawing/2014/main" id="{E7BDBBA7-05DC-4EA1-ACA1-43BF01724D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437" y="4531053"/>
            <a:ext cx="6773982" cy="1461963"/>
          </a:xfrm>
          <a:prstGeom prst="rect">
            <a:avLst/>
          </a:prstGeom>
        </p:spPr>
      </p:pic>
    </p:spTree>
    <p:extLst>
      <p:ext uri="{BB962C8B-B14F-4D97-AF65-F5344CB8AC3E}">
        <p14:creationId xmlns:p14="http://schemas.microsoft.com/office/powerpoint/2010/main" val="171590200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400" dirty="0"/>
              <a:t>If all arguments doesn´t work out – we win because of the price</a:t>
            </a:r>
          </a:p>
        </p:txBody>
      </p:sp>
      <p:graphicFrame>
        <p:nvGraphicFramePr>
          <p:cNvPr id="13" name="Diagramm 15">
            <a:extLst>
              <a:ext uri="{FF2B5EF4-FFF2-40B4-BE49-F238E27FC236}">
                <a16:creationId xmlns:a16="http://schemas.microsoft.com/office/drawing/2014/main" id="{82FD53DD-258E-49A0-B71D-A747F5E1E85A}"/>
              </a:ext>
            </a:extLst>
          </p:cNvPr>
          <p:cNvGraphicFramePr>
            <a:graphicFrameLocks/>
          </p:cNvGraphicFramePr>
          <p:nvPr>
            <p:extLst/>
          </p:nvPr>
        </p:nvGraphicFramePr>
        <p:xfrm>
          <a:off x="312738" y="1592262"/>
          <a:ext cx="11813365"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072FB0A-55C4-43F1-B4DE-041CC2C73111}"/>
              </a:ext>
            </a:extLst>
          </p:cNvPr>
          <p:cNvSpPr txBox="1"/>
          <p:nvPr/>
        </p:nvSpPr>
        <p:spPr>
          <a:xfrm>
            <a:off x="579437" y="5106154"/>
            <a:ext cx="5019737" cy="677108"/>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1. Power BI list price</a:t>
            </a:r>
          </a:p>
          <a:p>
            <a:pPr>
              <a:lnSpc>
                <a:spcPct val="90000"/>
              </a:lnSpc>
              <a:spcAft>
                <a:spcPts val="600"/>
              </a:spcAft>
            </a:pPr>
            <a:r>
              <a:rPr lang="en-US" sz="1100" dirty="0">
                <a:gradFill>
                  <a:gsLst>
                    <a:gs pos="2917">
                      <a:schemeClr val="tx1"/>
                    </a:gs>
                    <a:gs pos="30000">
                      <a:schemeClr val="tx1"/>
                    </a:gs>
                  </a:gsLst>
                  <a:lin ang="5400000" scaled="0"/>
                </a:gradFill>
              </a:rPr>
              <a:t>2. Assumed competitors discounts: 20% for Cloud and 60% for on-premises</a:t>
            </a:r>
          </a:p>
        </p:txBody>
      </p:sp>
      <p:pic>
        <p:nvPicPr>
          <p:cNvPr id="4" name="Picture 3">
            <a:extLst>
              <a:ext uri="{FF2B5EF4-FFF2-40B4-BE49-F238E27FC236}">
                <a16:creationId xmlns:a16="http://schemas.microsoft.com/office/drawing/2014/main" id="{51F30A82-3F37-4251-B379-B5B2295893C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91" y="1364356"/>
            <a:ext cx="12436475" cy="3802787"/>
          </a:xfrm>
          <a:prstGeom prst="rect">
            <a:avLst/>
          </a:prstGeom>
        </p:spPr>
      </p:pic>
      <p:sp>
        <p:nvSpPr>
          <p:cNvPr id="2" name="Rectangle 1">
            <a:extLst>
              <a:ext uri="{FF2B5EF4-FFF2-40B4-BE49-F238E27FC236}">
                <a16:creationId xmlns:a16="http://schemas.microsoft.com/office/drawing/2014/main" id="{41D22982-F573-4121-9423-ED462DB1816B}"/>
              </a:ext>
            </a:extLst>
          </p:cNvPr>
          <p:cNvSpPr/>
          <p:nvPr/>
        </p:nvSpPr>
        <p:spPr>
          <a:xfrm>
            <a:off x="655637" y="1151576"/>
            <a:ext cx="2551404" cy="369332"/>
          </a:xfrm>
          <a:prstGeom prst="rect">
            <a:avLst/>
          </a:prstGeom>
        </p:spPr>
        <p:txBody>
          <a:bodyPr wrap="none">
            <a:spAutoFit/>
          </a:bodyPr>
          <a:lstStyle/>
          <a:p>
            <a:r>
              <a:rPr lang="en-US" dirty="0">
                <a:gradFill>
                  <a:gsLst>
                    <a:gs pos="2917">
                      <a:schemeClr val="tx1"/>
                    </a:gs>
                    <a:gs pos="30000">
                      <a:schemeClr val="tx1"/>
                    </a:gs>
                  </a:gsLst>
                  <a:lin ang="5400000" scaled="0"/>
                </a:gradFill>
              </a:rPr>
              <a:t>10.000 user over 5 years</a:t>
            </a:r>
            <a:endParaRPr lang="en-US" dirty="0"/>
          </a:p>
        </p:txBody>
      </p:sp>
    </p:spTree>
    <p:extLst>
      <p:ext uri="{BB962C8B-B14F-4D97-AF65-F5344CB8AC3E}">
        <p14:creationId xmlns:p14="http://schemas.microsoft.com/office/powerpoint/2010/main" val="426569686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44E-E9B8-4CB6-A99D-1342D2497F81}"/>
              </a:ext>
            </a:extLst>
          </p:cNvPr>
          <p:cNvSpPr>
            <a:spLocks noGrp="1"/>
          </p:cNvSpPr>
          <p:nvPr>
            <p:ph type="title"/>
          </p:nvPr>
        </p:nvSpPr>
        <p:spPr/>
        <p:txBody>
          <a:bodyPr/>
          <a:lstStyle/>
          <a:p>
            <a:r>
              <a:rPr lang="en-US" dirty="0"/>
              <a:t>Pricing – a deeper look</a:t>
            </a:r>
          </a:p>
        </p:txBody>
      </p:sp>
      <p:pic>
        <p:nvPicPr>
          <p:cNvPr id="4" name="Picture 3">
            <a:extLst>
              <a:ext uri="{FF2B5EF4-FFF2-40B4-BE49-F238E27FC236}">
                <a16:creationId xmlns:a16="http://schemas.microsoft.com/office/drawing/2014/main" id="{FED31EE9-9625-403E-B721-BB3C1B138D35}"/>
              </a:ext>
            </a:extLst>
          </p:cNvPr>
          <p:cNvPicPr>
            <a:picLocks noChangeAspect="1"/>
          </p:cNvPicPr>
          <p:nvPr/>
        </p:nvPicPr>
        <p:blipFill>
          <a:blip r:embed="rId3"/>
          <a:stretch>
            <a:fillRect/>
          </a:stretch>
        </p:blipFill>
        <p:spPr>
          <a:xfrm>
            <a:off x="960437" y="1287462"/>
            <a:ext cx="10292605" cy="5181600"/>
          </a:xfrm>
          <a:prstGeom prst="rect">
            <a:avLst/>
          </a:prstGeom>
        </p:spPr>
      </p:pic>
    </p:spTree>
    <p:extLst>
      <p:ext uri="{BB962C8B-B14F-4D97-AF65-F5344CB8AC3E}">
        <p14:creationId xmlns:p14="http://schemas.microsoft.com/office/powerpoint/2010/main" val="196969288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compete and win in the BI space</a:t>
            </a:r>
            <a:endParaRPr lang="en-US" dirty="0"/>
          </a:p>
        </p:txBody>
      </p:sp>
      <p:sp>
        <p:nvSpPr>
          <p:cNvPr id="5" name="Text Placeholder 4"/>
          <p:cNvSpPr>
            <a:spLocks noGrp="1"/>
          </p:cNvSpPr>
          <p:nvPr>
            <p:ph type="body" sz="quarter" idx="12"/>
          </p:nvPr>
        </p:nvSpPr>
        <p:spPr/>
        <p:txBody>
          <a:bodyPr/>
          <a:lstStyle/>
          <a:p>
            <a:r>
              <a:rPr lang="en-US" dirty="0"/>
              <a:t>Colin Murphy, </a:t>
            </a:r>
            <a:r>
              <a:rPr lang="de-DE" dirty="0"/>
              <a:t>Tobias Böhmerle, </a:t>
            </a:r>
            <a:br>
              <a:rPr lang="de-DE" dirty="0"/>
            </a:br>
            <a:r>
              <a:rPr lang="de-DE" dirty="0"/>
              <a:t>Olivier Matrat</a:t>
            </a:r>
            <a:endParaRPr lang="en-US" dirty="0"/>
          </a:p>
        </p:txBody>
      </p:sp>
      <p:sp>
        <p:nvSpPr>
          <p:cNvPr id="6" name="Text Placeholder 5"/>
          <p:cNvSpPr>
            <a:spLocks noGrp="1"/>
          </p:cNvSpPr>
          <p:nvPr>
            <p:ph type="body" sz="quarter" idx="13"/>
          </p:nvPr>
        </p:nvSpPr>
        <p:spPr/>
        <p:txBody>
          <a:bodyPr/>
          <a:lstStyle/>
          <a:p>
            <a:r>
              <a:rPr lang="en-US"/>
              <a:t>TECH-BAAI200</a:t>
            </a:r>
            <a:endParaRPr lang="en-US" dirty="0"/>
          </a:p>
        </p:txBody>
      </p:sp>
      <p:sp>
        <p:nvSpPr>
          <p:cNvPr id="7" name="Text Placeholder 6"/>
          <p:cNvSpPr>
            <a:spLocks noGrp="1"/>
          </p:cNvSpPr>
          <p:nvPr>
            <p:ph type="body" sz="quarter" idx="14"/>
          </p:nvPr>
        </p:nvSpPr>
        <p:spPr/>
        <p:txBody>
          <a:bodyPr/>
          <a:lstStyle/>
          <a:p>
            <a:r>
              <a:rPr lang="en-US"/>
              <a:t>#TECH-BAAI200</a:t>
            </a:r>
            <a:endParaRPr lang="en-US" dirty="0"/>
          </a:p>
        </p:txBody>
      </p:sp>
    </p:spTree>
    <p:extLst>
      <p:ext uri="{BB962C8B-B14F-4D97-AF65-F5344CB8AC3E}">
        <p14:creationId xmlns:p14="http://schemas.microsoft.com/office/powerpoint/2010/main" val="378864769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533549"/>
          </a:xfrm>
        </p:spPr>
        <p:txBody>
          <a:bodyPr/>
          <a:lstStyle/>
          <a:p>
            <a:r>
              <a:rPr lang="en-US" sz="7200" dirty="0"/>
              <a:t>Power BI </a:t>
            </a:r>
            <a:br>
              <a:rPr lang="en-US" sz="7200" dirty="0"/>
            </a:br>
            <a:r>
              <a:rPr lang="en-US" sz="5400" dirty="0"/>
              <a:t>Customer Advisory Team (C.A.T.)</a:t>
            </a:r>
            <a:br>
              <a:rPr lang="en-US" sz="6000" dirty="0"/>
            </a:br>
            <a:br>
              <a:rPr lang="en-US" sz="6000" dirty="0"/>
            </a:br>
            <a:r>
              <a:rPr lang="en-US" sz="2800" dirty="0"/>
              <a:t>Olivier Matrat</a:t>
            </a:r>
            <a:br>
              <a:rPr lang="en-US" sz="2800" dirty="0"/>
            </a:br>
            <a:r>
              <a:rPr lang="en-US" sz="2800" dirty="0">
                <a:hlinkClick r:id="rId3"/>
              </a:rPr>
              <a:t>olmatrat@Microsoft.com</a:t>
            </a:r>
            <a:br>
              <a:rPr lang="en-US" sz="3200" dirty="0"/>
            </a:br>
            <a:endParaRPr lang="en-US" sz="7200" dirty="0"/>
          </a:p>
        </p:txBody>
      </p:sp>
    </p:spTree>
    <p:extLst>
      <p:ext uri="{BB962C8B-B14F-4D97-AF65-F5344CB8AC3E}">
        <p14:creationId xmlns:p14="http://schemas.microsoft.com/office/powerpoint/2010/main" val="60919430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461E-327B-41D1-B8C6-18756B6C699B}"/>
              </a:ext>
            </a:extLst>
          </p:cNvPr>
          <p:cNvSpPr>
            <a:spLocks noGrp="1"/>
          </p:cNvSpPr>
          <p:nvPr>
            <p:ph type="title"/>
          </p:nvPr>
        </p:nvSpPr>
        <p:spPr/>
        <p:txBody>
          <a:bodyPr/>
          <a:lstStyle/>
          <a:p>
            <a:r>
              <a:rPr lang="en-US" dirty="0"/>
              <a:t>Power BI Customer Advisory Team (CAT)</a:t>
            </a:r>
          </a:p>
        </p:txBody>
      </p:sp>
      <p:graphicFrame>
        <p:nvGraphicFramePr>
          <p:cNvPr id="4" name="Diagram 3">
            <a:extLst>
              <a:ext uri="{FF2B5EF4-FFF2-40B4-BE49-F238E27FC236}">
                <a16:creationId xmlns:a16="http://schemas.microsoft.com/office/drawing/2014/main" id="{8C5270A2-7E47-4DA2-855C-1E3B46DE7A55}"/>
              </a:ext>
            </a:extLst>
          </p:cNvPr>
          <p:cNvGraphicFramePr/>
          <p:nvPr>
            <p:extLst/>
          </p:nvPr>
        </p:nvGraphicFramePr>
        <p:xfrm>
          <a:off x="6200476" y="1436543"/>
          <a:ext cx="6189961" cy="4466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a:extLst>
              <a:ext uri="{FF2B5EF4-FFF2-40B4-BE49-F238E27FC236}">
                <a16:creationId xmlns:a16="http://schemas.microsoft.com/office/drawing/2014/main" id="{DDC098AA-866A-4AC0-AED7-8B5E2EB93AFB}"/>
              </a:ext>
            </a:extLst>
          </p:cNvPr>
          <p:cNvGrpSpPr/>
          <p:nvPr/>
        </p:nvGrpSpPr>
        <p:grpSpPr>
          <a:xfrm>
            <a:off x="274639" y="1808129"/>
            <a:ext cx="5925837" cy="4351338"/>
            <a:chOff x="838200" y="1825625"/>
            <a:chExt cx="10638034" cy="4351338"/>
          </a:xfrm>
        </p:grpSpPr>
        <p:sp>
          <p:nvSpPr>
            <p:cNvPr id="6" name="Content Placeholder 2">
              <a:extLst>
                <a:ext uri="{FF2B5EF4-FFF2-40B4-BE49-F238E27FC236}">
                  <a16:creationId xmlns:a16="http://schemas.microsoft.com/office/drawing/2014/main" id="{4B2D4EF9-B79E-4164-BE39-1AF8CFFA8C5D}"/>
                </a:ext>
              </a:extLst>
            </p:cNvPr>
            <p:cNvSpPr txBox="1">
              <a:spLocks/>
            </p:cNvSpPr>
            <p:nvPr/>
          </p:nvSpPr>
          <p:spPr>
            <a:xfrm>
              <a:off x="838200" y="1825625"/>
              <a:ext cx="10638034" cy="435133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t>Engage </a:t>
              </a:r>
              <a:r>
                <a:rPr lang="en-US" sz="2400" b="1" i="1" dirty="0"/>
                <a:t>strategic Power BI customers</a:t>
              </a:r>
            </a:p>
            <a:p>
              <a:pPr marL="0" indent="0" algn="ctr">
                <a:buNone/>
              </a:pPr>
              <a:r>
                <a:rPr lang="en-US" sz="2400" i="1" dirty="0"/>
                <a:t>and the </a:t>
              </a:r>
              <a:r>
                <a:rPr lang="en-US" sz="2400" b="1" i="1" dirty="0"/>
                <a:t>sales professionals </a:t>
              </a:r>
              <a:r>
                <a:rPr lang="en-US" sz="2400" i="1" dirty="0"/>
                <a:t>supporting them</a:t>
              </a:r>
            </a:p>
            <a:p>
              <a:pPr marL="0" indent="0" algn="ctr">
                <a:buFont typeface="Arial" panose="020B0604020202020204" pitchFamily="34" charset="0"/>
                <a:buNone/>
              </a:pPr>
              <a:r>
                <a:rPr lang="en-US" sz="2400" i="1" dirty="0"/>
                <a:t> to </a:t>
              </a:r>
              <a:r>
                <a:rPr lang="en-US" sz="2400" b="1" i="1" dirty="0"/>
                <a:t>showcase</a:t>
              </a:r>
              <a:r>
                <a:rPr lang="en-US" sz="2400" i="1" dirty="0"/>
                <a:t> and provide </a:t>
              </a:r>
              <a:r>
                <a:rPr lang="en-US" sz="2400" b="1" i="1" dirty="0"/>
                <a:t>technical </a:t>
              </a:r>
            </a:p>
            <a:p>
              <a:pPr marL="0" indent="0" algn="ctr">
                <a:buFont typeface="Arial" panose="020B0604020202020204" pitchFamily="34" charset="0"/>
                <a:buNone/>
              </a:pPr>
              <a:r>
                <a:rPr lang="en-US" sz="2400" b="1" i="1" dirty="0"/>
                <a:t>guidance, </a:t>
              </a:r>
              <a:r>
                <a:rPr lang="en-US" sz="2400" i="1" dirty="0"/>
                <a:t>help drive product </a:t>
              </a:r>
              <a:r>
                <a:rPr lang="en-US" sz="2400" b="1" i="1" dirty="0"/>
                <a:t>adoption</a:t>
              </a:r>
              <a:r>
                <a:rPr lang="en-US" sz="2400" i="1" dirty="0"/>
                <a:t> and </a:t>
              </a:r>
            </a:p>
            <a:p>
              <a:pPr marL="0" indent="0" algn="ctr">
                <a:buFont typeface="Arial" panose="020B0604020202020204" pitchFamily="34" charset="0"/>
                <a:buNone/>
              </a:pPr>
              <a:r>
                <a:rPr lang="en-US" sz="2400" b="1" i="1" dirty="0"/>
                <a:t>consumption </a:t>
              </a:r>
              <a:r>
                <a:rPr lang="en-US" sz="2400" i="1" dirty="0"/>
                <a:t>and </a:t>
              </a:r>
              <a:r>
                <a:rPr lang="en-US" sz="2400" b="1" i="1" dirty="0"/>
                <a:t>influence</a:t>
              </a:r>
              <a:r>
                <a:rPr lang="en-US" sz="2400" i="1" dirty="0"/>
                <a:t> our engineering </a:t>
              </a:r>
            </a:p>
            <a:p>
              <a:pPr marL="0" indent="0" algn="ctr">
                <a:buFont typeface="Arial" panose="020B0604020202020204" pitchFamily="34" charset="0"/>
                <a:buNone/>
              </a:pPr>
              <a:r>
                <a:rPr lang="en-US" sz="2400" i="1" dirty="0"/>
                <a:t>roadmap.</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87C71C7-0699-464B-8AC0-DA7704505D9E}"/>
                </a:ext>
              </a:extLst>
            </p:cNvPr>
            <p:cNvSpPr txBox="1"/>
            <p:nvPr/>
          </p:nvSpPr>
          <p:spPr>
            <a:xfrm>
              <a:off x="1248578" y="2295558"/>
              <a:ext cx="462336" cy="769441"/>
            </a:xfrm>
            <a:prstGeom prst="rect">
              <a:avLst/>
            </a:prstGeom>
            <a:noFill/>
          </p:spPr>
          <p:txBody>
            <a:bodyPr wrap="square" rtlCol="0">
              <a:spAutoFit/>
            </a:bodyPr>
            <a:lstStyle/>
            <a:p>
              <a:r>
                <a:rPr lang="en-US" sz="4400" dirty="0">
                  <a:latin typeface="Bernard MT Condensed" panose="02050806060905020404" pitchFamily="18" charset="0"/>
                </a:rPr>
                <a:t>“ </a:t>
              </a:r>
            </a:p>
          </p:txBody>
        </p:sp>
        <p:sp>
          <p:nvSpPr>
            <p:cNvPr id="8" name="TextBox 7">
              <a:extLst>
                <a:ext uri="{FF2B5EF4-FFF2-40B4-BE49-F238E27FC236}">
                  <a16:creationId xmlns:a16="http://schemas.microsoft.com/office/drawing/2014/main" id="{32A4F1CD-3160-4560-9B03-C4B0CF1EEB73}"/>
                </a:ext>
              </a:extLst>
            </p:cNvPr>
            <p:cNvSpPr txBox="1"/>
            <p:nvPr/>
          </p:nvSpPr>
          <p:spPr>
            <a:xfrm>
              <a:off x="7267508" y="4429158"/>
              <a:ext cx="462336" cy="769441"/>
            </a:xfrm>
            <a:prstGeom prst="rect">
              <a:avLst/>
            </a:prstGeom>
            <a:noFill/>
          </p:spPr>
          <p:txBody>
            <a:bodyPr wrap="square" rtlCol="0">
              <a:spAutoFit/>
            </a:bodyPr>
            <a:lstStyle/>
            <a:p>
              <a:r>
                <a:rPr lang="en-US" sz="4400" dirty="0">
                  <a:latin typeface="Bernard MT Condensed" panose="02050806060905020404" pitchFamily="18" charset="0"/>
                </a:rPr>
                <a:t>”</a:t>
              </a:r>
            </a:p>
          </p:txBody>
        </p:sp>
      </p:grpSp>
      <p:sp>
        <p:nvSpPr>
          <p:cNvPr id="9" name="TextBox 8">
            <a:extLst>
              <a:ext uri="{FF2B5EF4-FFF2-40B4-BE49-F238E27FC236}">
                <a16:creationId xmlns:a16="http://schemas.microsoft.com/office/drawing/2014/main" id="{0DC89619-3243-4389-8772-E23AFB061497}"/>
              </a:ext>
            </a:extLst>
          </p:cNvPr>
          <p:cNvSpPr txBox="1"/>
          <p:nvPr/>
        </p:nvSpPr>
        <p:spPr>
          <a:xfrm>
            <a:off x="274639" y="6126883"/>
            <a:ext cx="4533933" cy="544765"/>
          </a:xfrm>
          <a:prstGeom prst="rect">
            <a:avLst/>
          </a:prstGeom>
          <a:noFill/>
        </p:spPr>
        <p:txBody>
          <a:bodyPr wrap="none" lIns="182880" tIns="146304" rIns="182880" bIns="146304" rtlCol="0">
            <a:spAutoFit/>
          </a:bodyPr>
          <a:lstStyle/>
          <a:p>
            <a:pPr>
              <a:lnSpc>
                <a:spcPct val="90000"/>
              </a:lnSpc>
              <a:spcAft>
                <a:spcPts val="600"/>
              </a:spcAft>
            </a:pPr>
            <a:r>
              <a:rPr lang="en-US" dirty="0"/>
              <a:t>Join the conversation on </a:t>
            </a:r>
            <a:r>
              <a:rPr lang="en-US" b="1" dirty="0">
                <a:solidFill>
                  <a:schemeClr val="bg1"/>
                </a:solidFill>
                <a:hlinkClick r:id="rId9"/>
              </a:rPr>
              <a:t>PBICAT @ Teams</a:t>
            </a:r>
            <a:endParaRPr lang="en-US" dirty="0">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1F775F67-EDE8-40C0-A5F0-E8C8A97280A8}"/>
              </a:ext>
            </a:extLst>
          </p:cNvPr>
          <p:cNvGrpSpPr/>
          <p:nvPr/>
        </p:nvGrpSpPr>
        <p:grpSpPr>
          <a:xfrm>
            <a:off x="11024937" y="147350"/>
            <a:ext cx="1389026" cy="1233448"/>
            <a:chOff x="11024937" y="147350"/>
            <a:chExt cx="1389026" cy="1233448"/>
          </a:xfrm>
        </p:grpSpPr>
        <p:pic>
          <p:nvPicPr>
            <p:cNvPr id="11" name="Picture 10" descr="A picture containing clipart&#10;&#10;Description generated with high confidence">
              <a:hlinkClick r:id="rId10"/>
              <a:extLst>
                <a:ext uri="{FF2B5EF4-FFF2-40B4-BE49-F238E27FC236}">
                  <a16:creationId xmlns:a16="http://schemas.microsoft.com/office/drawing/2014/main" id="{20102D02-1198-455D-AB42-3EF1CCC3CFD2}"/>
                </a:ext>
              </a:extLst>
            </p:cNvPr>
            <p:cNvPicPr>
              <a:picLocks noChangeAspect="1"/>
            </p:cNvPicPr>
            <p:nvPr/>
          </p:nvPicPr>
          <p:blipFill>
            <a:blip r:embed="rId11">
              <a:extLst>
                <a:ext uri="{BEBA8EAE-BF5A-486C-A8C5-ECC9F3942E4B}">
                  <a14:imgProps xmlns:a14="http://schemas.microsoft.com/office/drawing/2010/main">
                    <a14:imgLayer r:embed="rId12">
                      <a14:imgEffect>
                        <a14:artisticLineDrawing/>
                      </a14:imgEffect>
                      <a14:imgEffect>
                        <a14:saturation sat="66000"/>
                      </a14:imgEffect>
                    </a14:imgLayer>
                  </a14:imgProps>
                </a:ext>
              </a:extLst>
            </a:blip>
            <a:stretch>
              <a:fillRect/>
            </a:stretch>
          </p:blipFill>
          <p:spPr>
            <a:xfrm>
              <a:off x="11024937" y="147350"/>
              <a:ext cx="928989" cy="888510"/>
            </a:xfrm>
            <a:prstGeom prst="ellipse">
              <a:avLst/>
            </a:prstGeom>
          </p:spPr>
        </p:pic>
        <p:sp>
          <p:nvSpPr>
            <p:cNvPr id="12" name="TextBox 11">
              <a:extLst>
                <a:ext uri="{FF2B5EF4-FFF2-40B4-BE49-F238E27FC236}">
                  <a16:creationId xmlns:a16="http://schemas.microsoft.com/office/drawing/2014/main" id="{41873269-109E-40B3-B797-ED536C542DF8}"/>
                </a:ext>
              </a:extLst>
            </p:cNvPr>
            <p:cNvSpPr txBox="1"/>
            <p:nvPr/>
          </p:nvSpPr>
          <p:spPr>
            <a:xfrm rot="19815796">
              <a:off x="11243170" y="857578"/>
              <a:ext cx="1170793" cy="523220"/>
            </a:xfrm>
            <a:prstGeom prst="rect">
              <a:avLst/>
            </a:prstGeom>
            <a:noFill/>
          </p:spPr>
          <p:txBody>
            <a:bodyPr wrap="square" rtlCol="0">
              <a:spAutoFit/>
            </a:bodyPr>
            <a:lstStyle/>
            <a:p>
              <a:pPr algn="ctr"/>
              <a:r>
                <a:rPr lang="en-US" sz="1400" dirty="0">
                  <a:solidFill>
                    <a:srgbClr val="0070C0"/>
                  </a:solidFill>
                  <a:latin typeface="Stencil" panose="040409050D0802020404" pitchFamily="82" charset="0"/>
                </a:rPr>
                <a:t>GET the CATBot!</a:t>
              </a:r>
            </a:p>
          </p:txBody>
        </p:sp>
      </p:grpSp>
    </p:spTree>
    <p:extLst>
      <p:ext uri="{BB962C8B-B14F-4D97-AF65-F5344CB8AC3E}">
        <p14:creationId xmlns:p14="http://schemas.microsoft.com/office/powerpoint/2010/main" val="33982222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7B09B31-58E9-4BC0-9C90-CEA19B4A6D8A}"/>
                                            </p:graphicEl>
                                          </p:spTgt>
                                        </p:tgtEl>
                                        <p:attrNameLst>
                                          <p:attrName>style.visibility</p:attrName>
                                        </p:attrNameLst>
                                      </p:cBhvr>
                                      <p:to>
                                        <p:strVal val="visible"/>
                                      </p:to>
                                    </p:set>
                                    <p:animEffect transition="in" filter="fade">
                                      <p:cBhvr>
                                        <p:cTn id="7" dur="500"/>
                                        <p:tgtEl>
                                          <p:spTgt spid="4">
                                            <p:graphicEl>
                                              <a:dgm id="{B7B09B31-58E9-4BC0-9C90-CEA19B4A6D8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D5E9892-6647-4BF4-B930-9167CC3357F3}"/>
                                            </p:graphicEl>
                                          </p:spTgt>
                                        </p:tgtEl>
                                        <p:attrNameLst>
                                          <p:attrName>style.visibility</p:attrName>
                                        </p:attrNameLst>
                                      </p:cBhvr>
                                      <p:to>
                                        <p:strVal val="visible"/>
                                      </p:to>
                                    </p:set>
                                    <p:animEffect transition="in" filter="fade">
                                      <p:cBhvr>
                                        <p:cTn id="10" dur="500"/>
                                        <p:tgtEl>
                                          <p:spTgt spid="4">
                                            <p:graphicEl>
                                              <a:dgm id="{1D5E9892-6647-4BF4-B930-9167CC3357F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448517D-CE97-428C-AA67-FE40D6B5EBBD}"/>
                                            </p:graphicEl>
                                          </p:spTgt>
                                        </p:tgtEl>
                                        <p:attrNameLst>
                                          <p:attrName>style.visibility</p:attrName>
                                        </p:attrNameLst>
                                      </p:cBhvr>
                                      <p:to>
                                        <p:strVal val="visible"/>
                                      </p:to>
                                    </p:set>
                                    <p:animEffect transition="in" filter="fade">
                                      <p:cBhvr>
                                        <p:cTn id="13" dur="500"/>
                                        <p:tgtEl>
                                          <p:spTgt spid="4">
                                            <p:graphicEl>
                                              <a:dgm id="{2448517D-CE97-428C-AA67-FE40D6B5EBBD}"/>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763324FF-ADC2-4126-9061-72673EB00FC4}"/>
                                            </p:graphicEl>
                                          </p:spTgt>
                                        </p:tgtEl>
                                        <p:attrNameLst>
                                          <p:attrName>style.visibility</p:attrName>
                                        </p:attrNameLst>
                                      </p:cBhvr>
                                      <p:to>
                                        <p:strVal val="visible"/>
                                      </p:to>
                                    </p:set>
                                    <p:animEffect transition="in" filter="fade">
                                      <p:cBhvr>
                                        <p:cTn id="18" dur="500"/>
                                        <p:tgtEl>
                                          <p:spTgt spid="4">
                                            <p:graphicEl>
                                              <a:dgm id="{763324FF-ADC2-4126-9061-72673EB00FC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B8693B7E-17D1-419A-A028-04C8396ABA25}"/>
                                            </p:graphicEl>
                                          </p:spTgt>
                                        </p:tgtEl>
                                        <p:attrNameLst>
                                          <p:attrName>style.visibility</p:attrName>
                                        </p:attrNameLst>
                                      </p:cBhvr>
                                      <p:to>
                                        <p:strVal val="visible"/>
                                      </p:to>
                                    </p:set>
                                    <p:animEffect transition="in" filter="fade">
                                      <p:cBhvr>
                                        <p:cTn id="21" dur="500"/>
                                        <p:tgtEl>
                                          <p:spTgt spid="4">
                                            <p:graphicEl>
                                              <a:dgm id="{B8693B7E-17D1-419A-A028-04C8396ABA25}"/>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7E4A984D-A8F6-4421-AC98-884AEBAE2DAE}"/>
                                            </p:graphicEl>
                                          </p:spTgt>
                                        </p:tgtEl>
                                        <p:attrNameLst>
                                          <p:attrName>style.visibility</p:attrName>
                                        </p:attrNameLst>
                                      </p:cBhvr>
                                      <p:to>
                                        <p:strVal val="visible"/>
                                      </p:to>
                                    </p:set>
                                    <p:animEffect transition="in" filter="fade">
                                      <p:cBhvr>
                                        <p:cTn id="26" dur="500"/>
                                        <p:tgtEl>
                                          <p:spTgt spid="4">
                                            <p:graphicEl>
                                              <a:dgm id="{7E4A984D-A8F6-4421-AC98-884AEBAE2DAE}"/>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8444C341-8A51-4324-96C7-C5A7FECBF473}"/>
                                            </p:graphicEl>
                                          </p:spTgt>
                                        </p:tgtEl>
                                        <p:attrNameLst>
                                          <p:attrName>style.visibility</p:attrName>
                                        </p:attrNameLst>
                                      </p:cBhvr>
                                      <p:to>
                                        <p:strVal val="visible"/>
                                      </p:to>
                                    </p:set>
                                    <p:animEffect transition="in" filter="fade">
                                      <p:cBhvr>
                                        <p:cTn id="29" dur="500"/>
                                        <p:tgtEl>
                                          <p:spTgt spid="4">
                                            <p:graphicEl>
                                              <a:dgm id="{8444C341-8A51-4324-96C7-C5A7FECBF473}"/>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76330665-BD38-4019-86A1-A4ED0E8058FF}"/>
                                            </p:graphicEl>
                                          </p:spTgt>
                                        </p:tgtEl>
                                        <p:attrNameLst>
                                          <p:attrName>style.visibility</p:attrName>
                                        </p:attrNameLst>
                                      </p:cBhvr>
                                      <p:to>
                                        <p:strVal val="visible"/>
                                      </p:to>
                                    </p:set>
                                    <p:animEffect transition="in" filter="fade">
                                      <p:cBhvr>
                                        <p:cTn id="34" dur="500"/>
                                        <p:tgtEl>
                                          <p:spTgt spid="4">
                                            <p:graphicEl>
                                              <a:dgm id="{76330665-BD38-4019-86A1-A4ED0E8058F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C81D8B50-8B76-41C0-9B73-9E0A920263F4}"/>
                                            </p:graphicEl>
                                          </p:spTgt>
                                        </p:tgtEl>
                                        <p:attrNameLst>
                                          <p:attrName>style.visibility</p:attrName>
                                        </p:attrNameLst>
                                      </p:cBhvr>
                                      <p:to>
                                        <p:strVal val="visible"/>
                                      </p:to>
                                    </p:set>
                                    <p:animEffect transition="in" filter="fade">
                                      <p:cBhvr>
                                        <p:cTn id="37" dur="500"/>
                                        <p:tgtEl>
                                          <p:spTgt spid="4">
                                            <p:graphicEl>
                                              <a:dgm id="{C81D8B50-8B76-41C0-9B73-9E0A920263F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290">
                                          <p:stCondLst>
                                            <p:cond delay="0"/>
                                          </p:stCondLst>
                                        </p:cTn>
                                        <p:tgtEl>
                                          <p:spTgt spid="10"/>
                                        </p:tgtEl>
                                      </p:cBhvr>
                                    </p:animEffect>
                                    <p:anim calcmode="lin" valueType="num">
                                      <p:cBhvr>
                                        <p:cTn id="43"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4"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5"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46"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47"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48" dur="13">
                                          <p:stCondLst>
                                            <p:cond delay="325"/>
                                          </p:stCondLst>
                                        </p:cTn>
                                        <p:tgtEl>
                                          <p:spTgt spid="10"/>
                                        </p:tgtEl>
                                      </p:cBhvr>
                                      <p:to x="100000" y="60000"/>
                                    </p:animScale>
                                    <p:animScale>
                                      <p:cBhvr>
                                        <p:cTn id="49" dur="83" decel="50000">
                                          <p:stCondLst>
                                            <p:cond delay="338"/>
                                          </p:stCondLst>
                                        </p:cTn>
                                        <p:tgtEl>
                                          <p:spTgt spid="10"/>
                                        </p:tgtEl>
                                      </p:cBhvr>
                                      <p:to x="100000" y="100000"/>
                                    </p:animScale>
                                    <p:animScale>
                                      <p:cBhvr>
                                        <p:cTn id="50" dur="13">
                                          <p:stCondLst>
                                            <p:cond delay="656"/>
                                          </p:stCondLst>
                                        </p:cTn>
                                        <p:tgtEl>
                                          <p:spTgt spid="10"/>
                                        </p:tgtEl>
                                      </p:cBhvr>
                                      <p:to x="100000" y="80000"/>
                                    </p:animScale>
                                    <p:animScale>
                                      <p:cBhvr>
                                        <p:cTn id="51" dur="83" decel="50000">
                                          <p:stCondLst>
                                            <p:cond delay="669"/>
                                          </p:stCondLst>
                                        </p:cTn>
                                        <p:tgtEl>
                                          <p:spTgt spid="10"/>
                                        </p:tgtEl>
                                      </p:cBhvr>
                                      <p:to x="100000" y="100000"/>
                                    </p:animScale>
                                    <p:animScale>
                                      <p:cBhvr>
                                        <p:cTn id="52" dur="13">
                                          <p:stCondLst>
                                            <p:cond delay="821"/>
                                          </p:stCondLst>
                                        </p:cTn>
                                        <p:tgtEl>
                                          <p:spTgt spid="10"/>
                                        </p:tgtEl>
                                      </p:cBhvr>
                                      <p:to x="100000" y="90000"/>
                                    </p:animScale>
                                    <p:animScale>
                                      <p:cBhvr>
                                        <p:cTn id="53" dur="83" decel="50000">
                                          <p:stCondLst>
                                            <p:cond delay="834"/>
                                          </p:stCondLst>
                                        </p:cTn>
                                        <p:tgtEl>
                                          <p:spTgt spid="10"/>
                                        </p:tgtEl>
                                      </p:cBhvr>
                                      <p:to x="100000" y="100000"/>
                                    </p:animScale>
                                    <p:animScale>
                                      <p:cBhvr>
                                        <p:cTn id="54" dur="13">
                                          <p:stCondLst>
                                            <p:cond delay="904"/>
                                          </p:stCondLst>
                                        </p:cTn>
                                        <p:tgtEl>
                                          <p:spTgt spid="10"/>
                                        </p:tgtEl>
                                      </p:cBhvr>
                                      <p:to x="100000" y="95000"/>
                                    </p:animScale>
                                    <p:animScale>
                                      <p:cBhvr>
                                        <p:cTn id="55" dur="83" decel="50000">
                                          <p:stCondLst>
                                            <p:cond delay="917"/>
                                          </p:stCondLst>
                                        </p:cTn>
                                        <p:tgtEl>
                                          <p:spTgt spid="10"/>
                                        </p:tgtEl>
                                      </p:cBhvr>
                                      <p:to x="100000" y="100000"/>
                                    </p:animScale>
                                  </p:childTnLst>
                                  <p:subTnLst>
                                    <p:audio>
                                      <p:cMediaNode>
                                        <p:cTn display="0" masterRel="sameClick">
                                          <p:stCondLst>
                                            <p:cond evt="begin" delay="0">
                                              <p:tn val="40"/>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A20B-45CA-41A2-B13E-E66178D0873E}"/>
              </a:ext>
            </a:extLst>
          </p:cNvPr>
          <p:cNvSpPr>
            <a:spLocks noGrp="1"/>
          </p:cNvSpPr>
          <p:nvPr>
            <p:ph type="title"/>
          </p:nvPr>
        </p:nvSpPr>
        <p:spPr/>
        <p:txBody>
          <a:bodyPr/>
          <a:lstStyle/>
          <a:p>
            <a:r>
              <a:rPr lang="en-US" dirty="0"/>
              <a:t>Power BI CAT Team | BDM Showcase</a:t>
            </a:r>
          </a:p>
        </p:txBody>
      </p:sp>
      <p:pic>
        <p:nvPicPr>
          <p:cNvPr id="4" name="Picture 3">
            <a:extLst>
              <a:ext uri="{FF2B5EF4-FFF2-40B4-BE49-F238E27FC236}">
                <a16:creationId xmlns:a16="http://schemas.microsoft.com/office/drawing/2014/main" id="{5BBC36B1-0968-4A2C-8290-38F59F1DD10E}"/>
              </a:ext>
            </a:extLst>
          </p:cNvPr>
          <p:cNvPicPr>
            <a:picLocks noChangeAspect="1"/>
          </p:cNvPicPr>
          <p:nvPr/>
        </p:nvPicPr>
        <p:blipFill>
          <a:blip r:embed="rId3"/>
          <a:stretch>
            <a:fillRect/>
          </a:stretch>
        </p:blipFill>
        <p:spPr>
          <a:xfrm>
            <a:off x="503237" y="1668462"/>
            <a:ext cx="7395283" cy="3962400"/>
          </a:xfrm>
          <a:prstGeom prst="rect">
            <a:avLst/>
          </a:prstGeom>
        </p:spPr>
      </p:pic>
      <p:sp>
        <p:nvSpPr>
          <p:cNvPr id="5" name="TextBox 4">
            <a:extLst>
              <a:ext uri="{FF2B5EF4-FFF2-40B4-BE49-F238E27FC236}">
                <a16:creationId xmlns:a16="http://schemas.microsoft.com/office/drawing/2014/main" id="{3A993979-96D3-4AE3-9C4D-05E5787B4E12}"/>
              </a:ext>
            </a:extLst>
          </p:cNvPr>
          <p:cNvSpPr txBox="1"/>
          <p:nvPr/>
        </p:nvSpPr>
        <p:spPr>
          <a:xfrm>
            <a:off x="350837" y="5783262"/>
            <a:ext cx="12058557" cy="760208"/>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accent4"/>
                </a:solidFill>
                <a:hlinkClick r:id="rId4"/>
              </a:rPr>
              <a:t>https://teams.microsoft.com/_#/conversations/2.%20BDM%20Showcase?threadId=19:942d1eb5ffb44695af3b052013c54e48@thread.skype&amp;ctx=channel</a:t>
            </a:r>
            <a:endParaRPr lang="en-US" sz="1400" dirty="0">
              <a:solidFill>
                <a:schemeClr val="accent4"/>
              </a:solidFill>
            </a:endParaRPr>
          </a:p>
          <a:p>
            <a:pPr>
              <a:lnSpc>
                <a:spcPct val="90000"/>
              </a:lnSpc>
              <a:spcAft>
                <a:spcPts val="600"/>
              </a:spcAft>
            </a:pPr>
            <a:endParaRPr lang="en-US" sz="1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9DCC342F-88BC-4F74-87F2-65E74D345976}"/>
              </a:ext>
            </a:extLst>
          </p:cNvPr>
          <p:cNvSpPr txBox="1"/>
          <p:nvPr/>
        </p:nvSpPr>
        <p:spPr>
          <a:xfrm>
            <a:off x="8199437" y="1973262"/>
            <a:ext cx="4257897" cy="3237809"/>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Create Roles for RLS</a:t>
            </a:r>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Publish a Power BI Desktop File</a:t>
            </a:r>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Create a Dashboard</a:t>
            </a:r>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Advanced Functionality</a:t>
            </a:r>
          </a:p>
          <a:p>
            <a:pPr marL="752121"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Q&amp;A</a:t>
            </a:r>
          </a:p>
          <a:p>
            <a:pPr marL="752121"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Quick Insights</a:t>
            </a:r>
          </a:p>
          <a:p>
            <a:pPr marL="752121"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Analyze in Excel</a:t>
            </a:r>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Web view and phone view</a:t>
            </a:r>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Sharing options</a:t>
            </a:r>
          </a:p>
        </p:txBody>
      </p:sp>
    </p:spTree>
    <p:extLst>
      <p:ext uri="{BB962C8B-B14F-4D97-AF65-F5344CB8AC3E}">
        <p14:creationId xmlns:p14="http://schemas.microsoft.com/office/powerpoint/2010/main" val="236767668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Summary</a:t>
            </a:r>
          </a:p>
        </p:txBody>
      </p:sp>
    </p:spTree>
    <p:extLst>
      <p:ext uri="{BB962C8B-B14F-4D97-AF65-F5344CB8AC3E}">
        <p14:creationId xmlns:p14="http://schemas.microsoft.com/office/powerpoint/2010/main" val="305736294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D560-3C7E-445D-8A76-3D2BC683E559}"/>
              </a:ext>
            </a:extLst>
          </p:cNvPr>
          <p:cNvSpPr>
            <a:spLocks noGrp="1"/>
          </p:cNvSpPr>
          <p:nvPr>
            <p:ph type="title"/>
          </p:nvPr>
        </p:nvSpPr>
        <p:spPr/>
        <p:txBody>
          <a:bodyPr/>
          <a:lstStyle/>
          <a:p>
            <a:r>
              <a:rPr lang="en-US" dirty="0"/>
              <a:t>Internal resources</a:t>
            </a:r>
          </a:p>
        </p:txBody>
      </p:sp>
      <p:sp>
        <p:nvSpPr>
          <p:cNvPr id="4" name="TextBox 3">
            <a:extLst>
              <a:ext uri="{FF2B5EF4-FFF2-40B4-BE49-F238E27FC236}">
                <a16:creationId xmlns:a16="http://schemas.microsoft.com/office/drawing/2014/main" id="{E7B20A75-BE69-40EB-8551-4057CFAB1058}"/>
              </a:ext>
            </a:extLst>
          </p:cNvPr>
          <p:cNvSpPr txBox="1"/>
          <p:nvPr/>
        </p:nvSpPr>
        <p:spPr>
          <a:xfrm>
            <a:off x="258763" y="3616110"/>
            <a:ext cx="12085637" cy="3065455"/>
          </a:xfrm>
          <a:prstGeom prst="rect">
            <a:avLst/>
          </a:prstGeom>
          <a:noFill/>
        </p:spPr>
        <p:txBody>
          <a:bodyPr wrap="square" lIns="182880" tIns="146304" rIns="182880" bIns="146304" rtlCol="0">
            <a:spAutoFit/>
          </a:bodyPr>
          <a:lstStyle/>
          <a:p>
            <a:r>
              <a:rPr lang="en-US" sz="2000" b="1" dirty="0"/>
              <a:t>Power BI CAT Team</a:t>
            </a:r>
          </a:p>
          <a:p>
            <a:endParaRPr lang="en-US" sz="2000" dirty="0"/>
          </a:p>
          <a:p>
            <a:r>
              <a:rPr lang="en-US" dirty="0"/>
              <a:t>Join the conversation on the PBICAT Teams</a:t>
            </a:r>
          </a:p>
          <a:p>
            <a:r>
              <a:rPr lang="en-US" sz="1400" dirty="0">
                <a:solidFill>
                  <a:schemeClr val="accent4"/>
                </a:solidFill>
                <a:hlinkClick r:id="rId3"/>
              </a:rPr>
              <a:t>https://aka.ms/pbicat</a:t>
            </a:r>
            <a:endParaRPr lang="en-US" sz="1400" dirty="0">
              <a:solidFill>
                <a:schemeClr val="accent4"/>
              </a:solidFill>
            </a:endParaRPr>
          </a:p>
          <a:p>
            <a:endParaRPr lang="en-US" sz="2000" dirty="0"/>
          </a:p>
          <a:p>
            <a:r>
              <a:rPr lang="en-US" dirty="0"/>
              <a:t>Learn the BDM Showcase Demo</a:t>
            </a:r>
          </a:p>
          <a:p>
            <a:r>
              <a:rPr lang="en-US" sz="1400" dirty="0">
                <a:solidFill>
                  <a:schemeClr val="accent4"/>
                </a:solidFill>
                <a:hlinkClick r:id="rId4"/>
              </a:rPr>
              <a:t>https://teams.microsoft.com/_#/conversations/2.%20BDM%20Showcase?threadId=19:942d1eb5ffb44695af3b052013c54e48@thread.skype&amp;ctx=channel</a:t>
            </a:r>
            <a:endParaRPr lang="en-US" sz="1400" dirty="0">
              <a:solidFill>
                <a:schemeClr val="accent4"/>
              </a:solidFill>
            </a:endParaRPr>
          </a:p>
          <a:p>
            <a:endParaRPr lang="en-US" sz="2000" dirty="0"/>
          </a:p>
          <a:p>
            <a:r>
              <a:rPr lang="en-US" dirty="0"/>
              <a:t>Get the </a:t>
            </a:r>
            <a:r>
              <a:rPr lang="en-US" dirty="0" err="1"/>
              <a:t>CATBot</a:t>
            </a:r>
            <a:r>
              <a:rPr lang="en-US" dirty="0"/>
              <a:t> Power App</a:t>
            </a:r>
          </a:p>
          <a:p>
            <a:r>
              <a:rPr lang="en-US" sz="1400" u="sng" dirty="0">
                <a:hlinkClick r:id="rId5"/>
              </a:rPr>
              <a:t>https://aka.ms/pbicatbot</a:t>
            </a:r>
            <a:endParaRPr lang="en-US" sz="16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846CF3E1-5F28-41A8-9D50-62F48041E229}"/>
              </a:ext>
            </a:extLst>
          </p:cNvPr>
          <p:cNvSpPr txBox="1"/>
          <p:nvPr/>
        </p:nvSpPr>
        <p:spPr>
          <a:xfrm>
            <a:off x="274640" y="1287463"/>
            <a:ext cx="6095997" cy="2009781"/>
          </a:xfrm>
          <a:prstGeom prst="rect">
            <a:avLst/>
          </a:prstGeom>
          <a:noFill/>
        </p:spPr>
        <p:txBody>
          <a:bodyPr wrap="square" lIns="182880" tIns="146304" rIns="182880" bIns="146304" rtlCol="0">
            <a:spAutoFit/>
          </a:bodyPr>
          <a:lstStyle/>
          <a:p>
            <a:r>
              <a:rPr lang="en-US" sz="2000" b="1" dirty="0"/>
              <a:t>Power BI | General info</a:t>
            </a:r>
          </a:p>
          <a:p>
            <a:endParaRPr lang="en-US" sz="2000" dirty="0"/>
          </a:p>
          <a:p>
            <a:r>
              <a:rPr lang="en-US" dirty="0"/>
              <a:t>Compete, Decks, Papers, FAQ’s, Demos &amp; more</a:t>
            </a:r>
          </a:p>
          <a:p>
            <a:r>
              <a:rPr lang="en-US" sz="1400" dirty="0">
                <a:solidFill>
                  <a:schemeClr val="accent4"/>
                </a:solidFill>
                <a:hlinkClick r:id="rId6"/>
              </a:rPr>
              <a:t>https://aka.ms/bi</a:t>
            </a:r>
            <a:endParaRPr lang="en-US" sz="1400" dirty="0">
              <a:solidFill>
                <a:schemeClr val="accent4"/>
              </a:solidFill>
            </a:endParaRPr>
          </a:p>
          <a:p>
            <a:pPr>
              <a:lnSpc>
                <a:spcPct val="90000"/>
              </a:lnSpc>
              <a:spcAft>
                <a:spcPts val="600"/>
              </a:spcAft>
            </a:pPr>
            <a:endParaRPr lang="en-US" sz="2000" dirty="0">
              <a:gradFill>
                <a:gsLst>
                  <a:gs pos="2917">
                    <a:schemeClr val="tx1"/>
                  </a:gs>
                  <a:gs pos="30000">
                    <a:schemeClr val="tx1"/>
                  </a:gs>
                </a:gsLst>
                <a:lin ang="5400000" scaled="0"/>
              </a:gradFill>
            </a:endParaRPr>
          </a:p>
          <a:p>
            <a:pPr>
              <a:lnSpc>
                <a:spcPct val="90000"/>
              </a:lnSpc>
              <a:spcAft>
                <a:spcPts val="600"/>
              </a:spcAft>
            </a:pPr>
            <a:endParaRPr lang="en-US" sz="1600" i="1" dirty="0"/>
          </a:p>
        </p:txBody>
      </p:sp>
      <p:sp>
        <p:nvSpPr>
          <p:cNvPr id="6" name="Rectangle 5">
            <a:extLst>
              <a:ext uri="{FF2B5EF4-FFF2-40B4-BE49-F238E27FC236}">
                <a16:creationId xmlns:a16="http://schemas.microsoft.com/office/drawing/2014/main" id="{6FDF9874-6BD8-4481-AD59-BE1657498BFE}"/>
              </a:ext>
            </a:extLst>
          </p:cNvPr>
          <p:cNvSpPr/>
          <p:nvPr/>
        </p:nvSpPr>
        <p:spPr bwMode="auto">
          <a:xfrm>
            <a:off x="8275637" y="1510052"/>
            <a:ext cx="3581400" cy="1524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Internal BI community</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BIChamps@Microsoft.com</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03729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FBCB-97D9-4DC1-B211-B42B745DA3A2}"/>
              </a:ext>
            </a:extLst>
          </p:cNvPr>
          <p:cNvSpPr>
            <a:spLocks noGrp="1"/>
          </p:cNvSpPr>
          <p:nvPr>
            <p:ph type="title"/>
          </p:nvPr>
        </p:nvSpPr>
        <p:spPr/>
        <p:txBody>
          <a:bodyPr/>
          <a:lstStyle/>
          <a:p>
            <a:r>
              <a:rPr lang="en-US" dirty="0"/>
              <a:t>External resources</a:t>
            </a:r>
          </a:p>
        </p:txBody>
      </p:sp>
      <p:sp>
        <p:nvSpPr>
          <p:cNvPr id="4" name="Content Placeholder 2">
            <a:extLst>
              <a:ext uri="{FF2B5EF4-FFF2-40B4-BE49-F238E27FC236}">
                <a16:creationId xmlns:a16="http://schemas.microsoft.com/office/drawing/2014/main" id="{0C4B8389-5FC2-4F12-ADBA-612A4FB9C8D9}"/>
              </a:ext>
            </a:extLst>
          </p:cNvPr>
          <p:cNvSpPr txBox="1">
            <a:spLocks/>
          </p:cNvSpPr>
          <p:nvPr/>
        </p:nvSpPr>
        <p:spPr>
          <a:xfrm>
            <a:off x="46037" y="1361655"/>
            <a:ext cx="10620764" cy="5336007"/>
          </a:xfrm>
          <a:prstGeom prst="rect">
            <a:avLst/>
          </a:prstGeom>
        </p:spPr>
        <p:txBody>
          <a:bodyPr vert="horz" wrap="square" lIns="146304" tIns="91440" rIns="146304" bIns="91440" rtlCol="0">
            <a:normAutofit fontScale="250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4707" lvl="1" indent="0" defTabSz="665641">
              <a:buNone/>
            </a:pPr>
            <a:r>
              <a:rPr lang="en-US" sz="8000" b="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r>
              <a:rPr lang="en-US" sz="5824" dirty="0"/>
              <a:t>(Must have a Power BI Pro license)</a:t>
            </a:r>
            <a:br>
              <a:rPr lang="en-US" sz="5824" u="sng" dirty="0"/>
            </a:br>
            <a:endParaRPr lang="en-US" sz="4659" b="1" dirty="0">
              <a:solidFill>
                <a:prstClr val="black"/>
              </a:solidFill>
            </a:endParaRPr>
          </a:p>
          <a:p>
            <a:pPr marL="244707" lvl="1" indent="0" defTabSz="665641">
              <a:buNone/>
            </a:pPr>
            <a:r>
              <a:rPr lang="en-US" sz="8000" b="1" i="1" dirty="0"/>
              <a:t>Resources</a:t>
            </a:r>
            <a:br>
              <a:rPr lang="en-US" sz="6353" i="1" dirty="0">
                <a:solidFill>
                  <a:schemeClr val="bg1">
                    <a:lumMod val="50000"/>
                  </a:schemeClr>
                </a:solidFill>
              </a:rPr>
            </a:br>
            <a:endParaRPr lang="en-US" sz="2912" i="1" dirty="0">
              <a:solidFill>
                <a:schemeClr val="bg1">
                  <a:lumMod val="50000"/>
                </a:schemeClr>
              </a:solidFill>
            </a:endParaRPr>
          </a:p>
          <a:p>
            <a:pPr marL="244707" lvl="1" indent="0" defTabSz="665641">
              <a:spcBef>
                <a:spcPts val="0"/>
              </a:spcBef>
              <a:spcAft>
                <a:spcPts val="600"/>
              </a:spcAft>
              <a:buNone/>
            </a:pPr>
            <a:r>
              <a:rPr lang="en-US" sz="6400" i="1" dirty="0">
                <a:hlinkClick r:id="rId4"/>
              </a:rPr>
              <a:t>Community.PowerBI.com</a:t>
            </a:r>
            <a:r>
              <a:rPr lang="en-US" sz="6400" i="1" dirty="0"/>
              <a:t> – Community Forum</a:t>
            </a:r>
          </a:p>
          <a:p>
            <a:pPr marL="244707" lvl="1" indent="0" defTabSz="665641">
              <a:spcBef>
                <a:spcPts val="0"/>
              </a:spcBef>
              <a:spcAft>
                <a:spcPts val="600"/>
              </a:spcAft>
              <a:buNone/>
            </a:pPr>
            <a:r>
              <a:rPr lang="en-US" sz="6400" i="1" dirty="0">
                <a:hlinkClick r:id="rId5"/>
              </a:rPr>
              <a:t>Report Theme Gallery </a:t>
            </a:r>
            <a:r>
              <a:rPr lang="en-US" sz="6400" i="1" dirty="0"/>
              <a:t>– A showcase for stunning report themes</a:t>
            </a:r>
          </a:p>
          <a:p>
            <a:pPr marL="244707" lvl="1" indent="0" defTabSz="665641">
              <a:spcBef>
                <a:spcPts val="0"/>
              </a:spcBef>
              <a:spcAft>
                <a:spcPts val="600"/>
              </a:spcAft>
              <a:buNone/>
            </a:pPr>
            <a:r>
              <a:rPr lang="en-US" sz="6400" i="1" dirty="0">
                <a:hlinkClick r:id="rId6"/>
              </a:rPr>
              <a:t>Data Stories Gallery </a:t>
            </a:r>
            <a:r>
              <a:rPr lang="en-US" sz="6400" i="1" dirty="0"/>
              <a:t>– Get inspired with Data Stories by other Power BI users</a:t>
            </a:r>
          </a:p>
          <a:p>
            <a:pPr marL="244707" lvl="1" indent="0" defTabSz="665641">
              <a:spcBef>
                <a:spcPts val="0"/>
              </a:spcBef>
              <a:spcAft>
                <a:spcPts val="600"/>
              </a:spcAft>
              <a:buNone/>
            </a:pPr>
            <a:r>
              <a:rPr lang="en-US" sz="6400" i="1" dirty="0">
                <a:hlinkClick r:id="rId7"/>
              </a:rPr>
              <a:t>R-Visuals Gallery </a:t>
            </a:r>
            <a:r>
              <a:rPr lang="en-US" sz="6400" i="1" dirty="0"/>
              <a:t>– Get inspired by others use of R for analyzing their data</a:t>
            </a:r>
          </a:p>
          <a:p>
            <a:pPr marL="244707" lvl="1" indent="0" defTabSz="665641">
              <a:spcBef>
                <a:spcPts val="0"/>
              </a:spcBef>
              <a:spcAft>
                <a:spcPts val="600"/>
              </a:spcAft>
              <a:buNone/>
            </a:pPr>
            <a:r>
              <a:rPr lang="en-US" sz="6400" i="1" dirty="0">
                <a:hlinkClick r:id="rId8"/>
              </a:rPr>
              <a:t>Visuals.PowerBI.com</a:t>
            </a:r>
            <a:r>
              <a:rPr lang="en-US" sz="6400" i="1" dirty="0"/>
              <a:t> – Custom PBI visuals and R visuals you can download and use in your story</a:t>
            </a:r>
            <a:br>
              <a:rPr lang="en-US" sz="6400" i="1" dirty="0"/>
            </a:br>
            <a:endParaRPr lang="en-US" sz="6400" i="1" dirty="0"/>
          </a:p>
          <a:p>
            <a:pPr marL="244707" lvl="1" indent="0" defTabSz="665641">
              <a:spcBef>
                <a:spcPts val="0"/>
              </a:spcBef>
              <a:spcAft>
                <a:spcPts val="600"/>
              </a:spcAft>
              <a:buNone/>
            </a:pPr>
            <a:r>
              <a:rPr lang="en-US" sz="6400" i="1" dirty="0">
                <a:hlinkClick r:id="rId9"/>
              </a:rPr>
              <a:t>Power BI Blog </a:t>
            </a:r>
            <a:r>
              <a:rPr lang="en-US" sz="6400" i="1" dirty="0"/>
              <a:t>- weekly updates</a:t>
            </a:r>
          </a:p>
          <a:p>
            <a:pPr marL="244707" lvl="1" indent="0" defTabSz="665641">
              <a:spcBef>
                <a:spcPts val="0"/>
              </a:spcBef>
              <a:spcAft>
                <a:spcPts val="600"/>
              </a:spcAft>
              <a:buNone/>
            </a:pPr>
            <a:r>
              <a:rPr lang="en-US" sz="6400" i="1" dirty="0">
                <a:hlinkClick r:id="rId10"/>
              </a:rPr>
              <a:t>User Voice for Power BI </a:t>
            </a:r>
            <a:r>
              <a:rPr lang="en-US" sz="6400" i="1" dirty="0">
                <a:hlinkClick r:id="rId11"/>
              </a:rPr>
              <a:t>–</a:t>
            </a:r>
            <a:r>
              <a:rPr lang="en-US" sz="6400" i="1" dirty="0"/>
              <a:t> Vote on (or submit) your favorite new ideas for Power BI</a:t>
            </a:r>
            <a:endParaRPr lang="en-US" sz="6400" i="1" dirty="0">
              <a:hlinkClick r:id="rId11"/>
            </a:endParaRPr>
          </a:p>
          <a:p>
            <a:pPr marL="244707" lvl="1" indent="0" defTabSz="665641">
              <a:spcBef>
                <a:spcPts val="0"/>
              </a:spcBef>
              <a:spcAft>
                <a:spcPts val="600"/>
              </a:spcAft>
              <a:buNone/>
            </a:pPr>
            <a:r>
              <a:rPr lang="en-US" sz="6400" i="1" dirty="0" err="1">
                <a:hlinkClick r:id="rId11"/>
              </a:rPr>
              <a:t>Issues.PowerBI.Com</a:t>
            </a:r>
            <a:r>
              <a:rPr lang="en-US" sz="6400" i="1" dirty="0"/>
              <a:t> – log issues with the community</a:t>
            </a:r>
          </a:p>
          <a:p>
            <a:pPr marL="228600" lvl="1" indent="0">
              <a:spcAft>
                <a:spcPts val="600"/>
              </a:spcAft>
              <a:buNone/>
            </a:pPr>
            <a:r>
              <a:rPr lang="en-US" sz="6400" i="1" dirty="0">
                <a:latin typeface="+mn-lt"/>
                <a:hlinkClick r:id="rId12"/>
              </a:rPr>
              <a:t>Whitepaper</a:t>
            </a:r>
            <a:r>
              <a:rPr lang="en-US" sz="6400" i="1" dirty="0">
                <a:latin typeface="+mn-lt"/>
              </a:rPr>
              <a:t> - Creating an Enterprise Class Dashboard Solution with Power BI</a:t>
            </a:r>
          </a:p>
          <a:p>
            <a:pPr marL="244707" lvl="1" indent="0" defTabSz="665641">
              <a:spcBef>
                <a:spcPts val="0"/>
              </a:spcBef>
              <a:spcAft>
                <a:spcPts val="600"/>
              </a:spcAft>
              <a:buNone/>
            </a:pPr>
            <a:endParaRPr lang="en-US" sz="6400" i="1" dirty="0"/>
          </a:p>
          <a:p>
            <a:pPr marL="244707" lvl="1" indent="0" defTabSz="665641">
              <a:spcBef>
                <a:spcPts val="0"/>
              </a:spcBef>
              <a:spcAft>
                <a:spcPts val="600"/>
              </a:spcAft>
              <a:buNone/>
            </a:pPr>
            <a:r>
              <a:rPr lang="en-US" sz="6400" i="1" dirty="0">
                <a:hlinkClick r:id="" action="ppaction://noaction"/>
              </a:rPr>
              <a:t>Guided Learning</a:t>
            </a:r>
            <a:r>
              <a:rPr lang="en-US" sz="6400" i="1" dirty="0"/>
              <a:t> Self Service Power BI training</a:t>
            </a:r>
            <a:br>
              <a:rPr lang="en-US" sz="6400" i="1" dirty="0"/>
            </a:br>
            <a:endParaRPr lang="en-US" sz="6400" i="1" dirty="0"/>
          </a:p>
          <a:p>
            <a:pPr marL="244707" lvl="1" indent="0" defTabSz="665641">
              <a:lnSpc>
                <a:spcPct val="120000"/>
              </a:lnSpc>
              <a:spcBef>
                <a:spcPts val="0"/>
              </a:spcBef>
              <a:buNone/>
            </a:pPr>
            <a:r>
              <a:rPr lang="en-US" sz="6400" i="1" dirty="0">
                <a:hlinkClick r:id="rId13"/>
              </a:rPr>
              <a:t>DAX Formula Language</a:t>
            </a:r>
            <a:r>
              <a:rPr lang="en-US" sz="6400" i="1" dirty="0">
                <a:hlinkClick r:id="rId14"/>
              </a:rPr>
              <a:t> </a:t>
            </a:r>
            <a:r>
              <a:rPr lang="en-US" sz="6400" i="1" dirty="0"/>
              <a:t>– syntax for DAX</a:t>
            </a:r>
          </a:p>
          <a:p>
            <a:pPr marL="244707" lvl="1" indent="0" defTabSz="665641">
              <a:lnSpc>
                <a:spcPct val="120000"/>
              </a:lnSpc>
              <a:spcBef>
                <a:spcPts val="0"/>
              </a:spcBef>
              <a:buNone/>
            </a:pPr>
            <a:r>
              <a:rPr lang="en-US" sz="6400" i="1" dirty="0">
                <a:hlinkClick r:id="rId15"/>
              </a:rPr>
              <a:t>DAX Patterns </a:t>
            </a:r>
            <a:r>
              <a:rPr lang="en-US" sz="6400" i="1" dirty="0"/>
              <a:t>– Great website to learn new patterns for the DAX Language</a:t>
            </a:r>
            <a:endParaRPr lang="en-US" sz="6400" i="1" dirty="0">
              <a:hlinkClick r:id="" action="ppaction://noaction"/>
            </a:endParaRPr>
          </a:p>
          <a:p>
            <a:pPr marL="244707" lvl="1" indent="0" defTabSz="665641">
              <a:lnSpc>
                <a:spcPct val="120000"/>
              </a:lnSpc>
              <a:spcBef>
                <a:spcPts val="0"/>
              </a:spcBef>
              <a:buNone/>
            </a:pPr>
            <a:r>
              <a:rPr lang="en-US" sz="6400" i="1" dirty="0">
                <a:hlinkClick r:id="" action="ppaction://noaction"/>
              </a:rPr>
              <a:t>Power </a:t>
            </a:r>
            <a:r>
              <a:rPr lang="en-US" sz="6400" i="1" dirty="0">
                <a:hlinkClick r:id="rId16"/>
              </a:rPr>
              <a:t>Query Formula Language </a:t>
            </a:r>
            <a:r>
              <a:rPr lang="en-US" sz="6400" i="1" dirty="0"/>
              <a:t>– syntax for the “Query” language</a:t>
            </a:r>
          </a:p>
        </p:txBody>
      </p:sp>
    </p:spTree>
    <p:extLst>
      <p:ext uri="{BB962C8B-B14F-4D97-AF65-F5344CB8AC3E}">
        <p14:creationId xmlns:p14="http://schemas.microsoft.com/office/powerpoint/2010/main" val="47899924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Q&amp;A</a:t>
            </a:r>
          </a:p>
        </p:txBody>
      </p:sp>
      <p:sp>
        <p:nvSpPr>
          <p:cNvPr id="4" name="Rectangle 3"/>
          <p:cNvSpPr/>
          <p:nvPr/>
        </p:nvSpPr>
        <p:spPr bwMode="auto">
          <a:xfrm>
            <a:off x="274638" y="3576367"/>
            <a:ext cx="10332672" cy="1554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If you have questions please proceed to the </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Q&amp;A MICROPHONE located in your session room.</a:t>
            </a:r>
          </a:p>
        </p:txBody>
      </p:sp>
    </p:spTree>
    <p:extLst>
      <p:ext uri="{BB962C8B-B14F-4D97-AF65-F5344CB8AC3E}">
        <p14:creationId xmlns:p14="http://schemas.microsoft.com/office/powerpoint/2010/main" val="100170040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50010"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Enjoy a session</a:t>
            </a:r>
          </a:p>
        </p:txBody>
      </p:sp>
      <p:sp>
        <p:nvSpPr>
          <p:cNvPr id="22" name="Rectangle 21"/>
          <p:cNvSpPr/>
          <p:nvPr/>
        </p:nvSpPr>
        <p:spPr>
          <a:xfrm>
            <a:off x="3560301"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Fill out an </a:t>
            </a:r>
            <a:r>
              <a:rPr kumimoji="0" lang="en-US" sz="2000" b="0" i="0" u="none" strike="noStrike" kern="1200" cap="none" spc="0" normalizeH="0" baseline="0" noProof="0" dirty="0" err="1">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eval</a:t>
            </a:r>
            <a:endPar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endParaRPr>
          </a:p>
        </p:txBody>
      </p:sp>
      <p:sp>
        <p:nvSpPr>
          <p:cNvPr id="29" name="Rectangle 28"/>
          <p:cNvSpPr/>
          <p:nvPr/>
        </p:nvSpPr>
        <p:spPr>
          <a:xfrm>
            <a:off x="8412773" y="1933100"/>
            <a:ext cx="3713140"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Make MS Ready better</a:t>
            </a:r>
          </a:p>
        </p:txBody>
      </p:sp>
      <p:grpSp>
        <p:nvGrpSpPr>
          <p:cNvPr id="64" name="Group 63"/>
          <p:cNvGrpSpPr/>
          <p:nvPr/>
        </p:nvGrpSpPr>
        <p:grpSpPr>
          <a:xfrm>
            <a:off x="265552" y="2562473"/>
            <a:ext cx="12422739" cy="3374340"/>
            <a:chOff x="276110" y="2709862"/>
            <a:chExt cx="12422739" cy="3374340"/>
          </a:xfrm>
        </p:grpSpPr>
        <p:sp>
          <p:nvSpPr>
            <p:cNvPr id="4" name="Rectangle 3"/>
            <p:cNvSpPr/>
            <p:nvPr/>
          </p:nvSpPr>
          <p:spPr>
            <a:xfrm>
              <a:off x="304508" y="2709862"/>
              <a:ext cx="12394341" cy="846386"/>
            </a:xfrm>
            <a:prstGeom prst="rect">
              <a:avLst/>
            </a:prstGeom>
          </p:spPr>
          <p:txBody>
            <a:bodyPr wrap="square" lIns="146304" tIns="0" rIns="146304"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Evaluations </a:t>
              </a: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can be submitted via</a:t>
              </a:r>
            </a:p>
          </p:txBody>
        </p:sp>
        <p:sp>
          <p:nvSpPr>
            <p:cNvPr id="26" name="Rectangle 25"/>
            <p:cNvSpPr/>
            <p:nvPr/>
          </p:nvSpPr>
          <p:spPr>
            <a:xfrm>
              <a:off x="276110" y="3597367"/>
              <a:ext cx="11896286" cy="2486835"/>
            </a:xfrm>
            <a:prstGeom prst="rect">
              <a:avLst/>
            </a:prstGeom>
          </p:spPr>
          <p:txBody>
            <a:bodyPr wrap="square" lIns="182880" rIns="182880">
              <a:spAutoFit/>
            </a:bodyPr>
            <a:lstStyle/>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Laptop/Mobile</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connect to Schedule Builder on www.microsoftready.com</a:t>
              </a:r>
            </a:p>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Windows/Windows</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Phone</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MS Ready App (Search “MS Ready” in the Store)</a:t>
              </a:r>
            </a:p>
            <a:p>
              <a:pPr marL="0" marR="0" lvl="0" indent="0" algn="l" defTabSz="932742" rtl="0" eaLnBrk="1" fontAlgn="auto" latinLnBrk="0" hangingPunct="1">
                <a:lnSpc>
                  <a:spcPct val="90000"/>
                </a:lnSpc>
                <a:spcBef>
                  <a:spcPts val="600"/>
                </a:spcBef>
                <a:buClrTx/>
                <a:buSzTx/>
                <a:buFontTx/>
                <a:buNone/>
                <a:tabLst/>
                <a:defRPr/>
              </a:pP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Mobile Device </a:t>
              </a:r>
              <a:r>
                <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scan the QR code to reach your </a:t>
              </a:r>
              <a:r>
                <a:rPr kumimoji="0" lang="en-US" sz="2800" b="0" i="0" u="none" strike="noStrike" kern="1200" cap="none" normalizeH="0" baseline="0" noProof="0" dirty="0" err="1">
                  <a:ln w="3175">
                    <a:noFill/>
                  </a:ln>
                  <a:gradFill>
                    <a:gsLst>
                      <a:gs pos="0">
                        <a:srgbClr val="FFFFFF"/>
                      </a:gs>
                      <a:gs pos="100000">
                        <a:srgbClr val="FFFFFF"/>
                      </a:gs>
                    </a:gsLst>
                    <a:lin ang="5400000" scaled="0"/>
                  </a:gradFill>
                  <a:effectLst/>
                  <a:uLnTx/>
                  <a:uFillTx/>
                  <a:latin typeface="Segoe UI Light"/>
                  <a:ea typeface="+mn-ea"/>
                  <a:cs typeface="Segoe UI" pitchFamily="34" charset="0"/>
                </a:rPr>
                <a:t>evals</a:t>
              </a:r>
              <a:endParaRPr kumimoji="0" lang="en-US" sz="28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932742" rtl="0" eaLnBrk="1" fontAlgn="auto" latinLnBrk="0" hangingPunct="1">
                <a:lnSpc>
                  <a:spcPct val="100000"/>
                </a:lnSpc>
                <a:spcBef>
                  <a:spcPts val="600"/>
                </a:spcBef>
                <a:buClrTx/>
                <a:buSzTx/>
                <a:buFontTx/>
                <a:buNone/>
                <a:tabLst/>
                <a:defRPr/>
              </a:pPr>
              <a:endPar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endParaRPr>
            </a:p>
            <a:p>
              <a:pPr marL="0" marR="0" lvl="0" indent="0" algn="l" defTabSz="932742" rtl="0" eaLnBrk="1" fontAlgn="auto" latinLnBrk="0" hangingPunct="1">
                <a:lnSpc>
                  <a:spcPct val="100000"/>
                </a:lnSpc>
                <a:spcBef>
                  <a:spcPts val="600"/>
                </a:spcBef>
                <a:buClrTx/>
                <a:buSzTx/>
                <a:buFontTx/>
                <a:buNone/>
                <a:tabLst/>
                <a:defRPr/>
              </a:pPr>
              <a: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*If you plan to remain in this room for the next session, please be sure to scan </a:t>
              </a:r>
              <a:b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br>
              <a:r>
                <a:rPr kumimoji="0" lang="en-US" sz="2000" b="0" i="0" u="none" strike="noStrike" kern="1200" cap="none"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badge again at the door prior to the session starting</a:t>
              </a:r>
            </a:p>
          </p:txBody>
        </p:sp>
      </p:grpSp>
      <p:sp>
        <p:nvSpPr>
          <p:cNvPr id="32" name="Rectangle 31"/>
          <p:cNvSpPr/>
          <p:nvPr/>
        </p:nvSpPr>
        <p:spPr>
          <a:xfrm>
            <a:off x="5959806" y="1933100"/>
            <a:ext cx="3209262"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Win a prize</a:t>
            </a:r>
          </a:p>
        </p:txBody>
      </p:sp>
      <p:sp>
        <p:nvSpPr>
          <p:cNvPr id="40" name="Outer"/>
          <p:cNvSpPr/>
          <p:nvPr/>
        </p:nvSpPr>
        <p:spPr bwMode="auto">
          <a:xfrm>
            <a:off x="14571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1" name="Inner"/>
          <p:cNvSpPr/>
          <p:nvPr/>
        </p:nvSpPr>
        <p:spPr bwMode="auto">
          <a:xfrm>
            <a:off x="14801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uter"/>
          <p:cNvSpPr/>
          <p:nvPr/>
        </p:nvSpPr>
        <p:spPr bwMode="auto">
          <a:xfrm>
            <a:off x="41495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8" name="Inner"/>
          <p:cNvSpPr/>
          <p:nvPr/>
        </p:nvSpPr>
        <p:spPr bwMode="auto">
          <a:xfrm>
            <a:off x="4173855" y="476396"/>
            <a:ext cx="1396366" cy="1396364"/>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uter"/>
          <p:cNvSpPr/>
          <p:nvPr/>
        </p:nvSpPr>
        <p:spPr bwMode="auto">
          <a:xfrm>
            <a:off x="95343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0" name="Inner"/>
          <p:cNvSpPr/>
          <p:nvPr/>
        </p:nvSpPr>
        <p:spPr bwMode="auto">
          <a:xfrm>
            <a:off x="95573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uter"/>
          <p:cNvSpPr/>
          <p:nvPr/>
        </p:nvSpPr>
        <p:spPr bwMode="auto">
          <a:xfrm>
            <a:off x="68419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8" name="Inner"/>
          <p:cNvSpPr/>
          <p:nvPr/>
        </p:nvSpPr>
        <p:spPr bwMode="auto">
          <a:xfrm>
            <a:off x="68649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8" name="Picture 5"/>
          <p:cNvPicPr>
            <a:picLocks noChangeAspect="1" noChangeArrowheads="1"/>
          </p:cNvPicPr>
          <p:nvPr/>
        </p:nvPicPr>
        <p:blipFill>
          <a:blip r:embed="rId3"/>
          <a:stretch>
            <a:fillRect/>
          </a:stretch>
        </p:blipFill>
        <p:spPr bwMode="auto">
          <a:xfrm>
            <a:off x="10700901" y="5038182"/>
            <a:ext cx="1458784" cy="145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
          <p:cNvSpPr>
            <a:spLocks noEditPoints="1"/>
          </p:cNvSpPr>
          <p:nvPr/>
        </p:nvSpPr>
        <p:spPr bwMode="auto">
          <a:xfrm>
            <a:off x="1837418" y="999400"/>
            <a:ext cx="684438" cy="350354"/>
          </a:xfrm>
          <a:custGeom>
            <a:avLst/>
            <a:gdLst>
              <a:gd name="T0" fmla="*/ 41 w 140"/>
              <a:gd name="T1" fmla="*/ 70 h 70"/>
              <a:gd name="T2" fmla="*/ 70 w 140"/>
              <a:gd name="T3" fmla="*/ 41 h 70"/>
              <a:gd name="T4" fmla="*/ 99 w 140"/>
              <a:gd name="T5" fmla="*/ 70 h 70"/>
              <a:gd name="T6" fmla="*/ 92 w 140"/>
              <a:gd name="T7" fmla="*/ 21 h 70"/>
              <a:gd name="T8" fmla="*/ 71 w 140"/>
              <a:gd name="T9" fmla="*/ 0 h 70"/>
              <a:gd name="T10" fmla="*/ 51 w 140"/>
              <a:gd name="T11" fmla="*/ 21 h 70"/>
              <a:gd name="T12" fmla="*/ 71 w 140"/>
              <a:gd name="T13" fmla="*/ 41 h 70"/>
              <a:gd name="T14" fmla="*/ 92 w 140"/>
              <a:gd name="T15" fmla="*/ 21 h 70"/>
              <a:gd name="T16" fmla="*/ 36 w 140"/>
              <a:gd name="T17" fmla="*/ 34 h 70"/>
              <a:gd name="T18" fmla="*/ 20 w 140"/>
              <a:gd name="T19" fmla="*/ 18 h 70"/>
              <a:gd name="T20" fmla="*/ 4 w 140"/>
              <a:gd name="T21" fmla="*/ 34 h 70"/>
              <a:gd name="T22" fmla="*/ 20 w 140"/>
              <a:gd name="T23" fmla="*/ 50 h 70"/>
              <a:gd name="T24" fmla="*/ 36 w 140"/>
              <a:gd name="T25" fmla="*/ 34 h 70"/>
              <a:gd name="T26" fmla="*/ 136 w 140"/>
              <a:gd name="T27" fmla="*/ 34 h 70"/>
              <a:gd name="T28" fmla="*/ 120 w 140"/>
              <a:gd name="T29" fmla="*/ 18 h 70"/>
              <a:gd name="T30" fmla="*/ 104 w 140"/>
              <a:gd name="T31" fmla="*/ 34 h 70"/>
              <a:gd name="T32" fmla="*/ 120 w 140"/>
              <a:gd name="T33" fmla="*/ 50 h 70"/>
              <a:gd name="T34" fmla="*/ 136 w 140"/>
              <a:gd name="T35" fmla="*/ 34 h 70"/>
              <a:gd name="T36" fmla="*/ 41 w 140"/>
              <a:gd name="T37" fmla="*/ 70 h 70"/>
              <a:gd name="T38" fmla="*/ 20 w 140"/>
              <a:gd name="T39" fmla="*/ 50 h 70"/>
              <a:gd name="T40" fmla="*/ 0 w 140"/>
              <a:gd name="T41" fmla="*/ 70 h 70"/>
              <a:gd name="T42" fmla="*/ 140 w 140"/>
              <a:gd name="T43" fmla="*/ 70 h 70"/>
              <a:gd name="T44" fmla="*/ 120 w 140"/>
              <a:gd name="T45" fmla="*/ 50 h 70"/>
              <a:gd name="T46" fmla="*/ 99 w 140"/>
              <a:gd name="T4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70">
                <a:moveTo>
                  <a:pt x="41" y="70"/>
                </a:moveTo>
                <a:cubicBezTo>
                  <a:pt x="41" y="54"/>
                  <a:pt x="54" y="41"/>
                  <a:pt x="70" y="41"/>
                </a:cubicBezTo>
                <a:cubicBezTo>
                  <a:pt x="86" y="41"/>
                  <a:pt x="99" y="54"/>
                  <a:pt x="99" y="70"/>
                </a:cubicBezTo>
                <a:moveTo>
                  <a:pt x="92" y="21"/>
                </a:moveTo>
                <a:cubicBezTo>
                  <a:pt x="92" y="9"/>
                  <a:pt x="83" y="0"/>
                  <a:pt x="71" y="0"/>
                </a:cubicBezTo>
                <a:cubicBezTo>
                  <a:pt x="60" y="0"/>
                  <a:pt x="51" y="9"/>
                  <a:pt x="51" y="21"/>
                </a:cubicBezTo>
                <a:cubicBezTo>
                  <a:pt x="51" y="32"/>
                  <a:pt x="60" y="41"/>
                  <a:pt x="71" y="41"/>
                </a:cubicBezTo>
                <a:cubicBezTo>
                  <a:pt x="83" y="41"/>
                  <a:pt x="92" y="32"/>
                  <a:pt x="92" y="21"/>
                </a:cubicBezTo>
                <a:close/>
                <a:moveTo>
                  <a:pt x="36" y="34"/>
                </a:moveTo>
                <a:cubicBezTo>
                  <a:pt x="36" y="25"/>
                  <a:pt x="29" y="18"/>
                  <a:pt x="20" y="18"/>
                </a:cubicBezTo>
                <a:cubicBezTo>
                  <a:pt x="11" y="18"/>
                  <a:pt x="4" y="25"/>
                  <a:pt x="4" y="34"/>
                </a:cubicBezTo>
                <a:cubicBezTo>
                  <a:pt x="4" y="42"/>
                  <a:pt x="11" y="50"/>
                  <a:pt x="20" y="50"/>
                </a:cubicBezTo>
                <a:cubicBezTo>
                  <a:pt x="29" y="50"/>
                  <a:pt x="36" y="42"/>
                  <a:pt x="36" y="34"/>
                </a:cubicBezTo>
                <a:close/>
                <a:moveTo>
                  <a:pt x="136" y="34"/>
                </a:moveTo>
                <a:cubicBezTo>
                  <a:pt x="136" y="25"/>
                  <a:pt x="129" y="18"/>
                  <a:pt x="120" y="18"/>
                </a:cubicBezTo>
                <a:cubicBezTo>
                  <a:pt x="111" y="18"/>
                  <a:pt x="104" y="25"/>
                  <a:pt x="104" y="34"/>
                </a:cubicBezTo>
                <a:cubicBezTo>
                  <a:pt x="104" y="42"/>
                  <a:pt x="111" y="50"/>
                  <a:pt x="120" y="50"/>
                </a:cubicBezTo>
                <a:cubicBezTo>
                  <a:pt x="129" y="50"/>
                  <a:pt x="136" y="42"/>
                  <a:pt x="136" y="34"/>
                </a:cubicBezTo>
                <a:close/>
                <a:moveTo>
                  <a:pt x="41" y="70"/>
                </a:moveTo>
                <a:cubicBezTo>
                  <a:pt x="41" y="59"/>
                  <a:pt x="32" y="50"/>
                  <a:pt x="20" y="50"/>
                </a:cubicBezTo>
                <a:cubicBezTo>
                  <a:pt x="9" y="50"/>
                  <a:pt x="0" y="59"/>
                  <a:pt x="0" y="70"/>
                </a:cubicBezTo>
                <a:moveTo>
                  <a:pt x="140" y="70"/>
                </a:moveTo>
                <a:cubicBezTo>
                  <a:pt x="140" y="59"/>
                  <a:pt x="131" y="50"/>
                  <a:pt x="120" y="50"/>
                </a:cubicBezTo>
                <a:cubicBezTo>
                  <a:pt x="108" y="50"/>
                  <a:pt x="99" y="59"/>
                  <a:pt x="99" y="7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5"/>
          <p:cNvSpPr>
            <a:spLocks noEditPoints="1"/>
          </p:cNvSpPr>
          <p:nvPr/>
        </p:nvSpPr>
        <p:spPr bwMode="auto">
          <a:xfrm>
            <a:off x="4499199" y="986972"/>
            <a:ext cx="745678" cy="375212"/>
          </a:xfrm>
          <a:custGeom>
            <a:avLst/>
            <a:gdLst>
              <a:gd name="T0" fmla="*/ 279 w 314"/>
              <a:gd name="T1" fmla="*/ 119 h 158"/>
              <a:gd name="T2" fmla="*/ 279 w 314"/>
              <a:gd name="T3" fmla="*/ 103 h 158"/>
              <a:gd name="T4" fmla="*/ 173 w 314"/>
              <a:gd name="T5" fmla="*/ 126 h 158"/>
              <a:gd name="T6" fmla="*/ 110 w 314"/>
              <a:gd name="T7" fmla="*/ 126 h 158"/>
              <a:gd name="T8" fmla="*/ 110 w 314"/>
              <a:gd name="T9" fmla="*/ 158 h 158"/>
              <a:gd name="T10" fmla="*/ 149 w 314"/>
              <a:gd name="T11" fmla="*/ 158 h 158"/>
              <a:gd name="T12" fmla="*/ 219 w 314"/>
              <a:gd name="T13" fmla="*/ 59 h 158"/>
              <a:gd name="T14" fmla="*/ 219 w 314"/>
              <a:gd name="T15" fmla="*/ 0 h 158"/>
              <a:gd name="T16" fmla="*/ 0 w 314"/>
              <a:gd name="T17" fmla="*/ 0 h 158"/>
              <a:gd name="T18" fmla="*/ 0 w 314"/>
              <a:gd name="T19" fmla="*/ 24 h 158"/>
              <a:gd name="T20" fmla="*/ 314 w 314"/>
              <a:gd name="T21" fmla="*/ 59 h 158"/>
              <a:gd name="T22" fmla="*/ 301 w 314"/>
              <a:gd name="T23" fmla="*/ 59 h 158"/>
              <a:gd name="T24" fmla="*/ 173 w 314"/>
              <a:gd name="T25" fmla="*/ 59 h 158"/>
              <a:gd name="T26" fmla="*/ 173 w 314"/>
              <a:gd name="T27" fmla="*/ 158 h 158"/>
              <a:gd name="T28" fmla="*/ 314 w 314"/>
              <a:gd name="T29" fmla="*/ 158 h 158"/>
              <a:gd name="T30" fmla="*/ 314 w 314"/>
              <a:gd name="T31" fmla="*/ 69 h 158"/>
              <a:gd name="T32" fmla="*/ 314 w 314"/>
              <a:gd name="T33" fmla="*/ 59 h 158"/>
              <a:gd name="T34" fmla="*/ 79 w 314"/>
              <a:gd name="T35" fmla="*/ 47 h 158"/>
              <a:gd name="T36" fmla="*/ 70 w 314"/>
              <a:gd name="T37" fmla="*/ 47 h 158"/>
              <a:gd name="T38" fmla="*/ 0 w 314"/>
              <a:gd name="T39" fmla="*/ 47 h 158"/>
              <a:gd name="T40" fmla="*/ 0 w 314"/>
              <a:gd name="T41" fmla="*/ 158 h 158"/>
              <a:gd name="T42" fmla="*/ 79 w 314"/>
              <a:gd name="T43" fmla="*/ 158 h 158"/>
              <a:gd name="T44" fmla="*/ 79 w 314"/>
              <a:gd name="T45" fmla="*/ 55 h 158"/>
              <a:gd name="T46" fmla="*/ 79 w 314"/>
              <a:gd name="T47" fmla="*/ 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4" h="158">
                <a:moveTo>
                  <a:pt x="279" y="119"/>
                </a:moveTo>
                <a:lnTo>
                  <a:pt x="279" y="103"/>
                </a:lnTo>
                <a:moveTo>
                  <a:pt x="173" y="126"/>
                </a:moveTo>
                <a:lnTo>
                  <a:pt x="110" y="126"/>
                </a:lnTo>
                <a:lnTo>
                  <a:pt x="110" y="158"/>
                </a:lnTo>
                <a:lnTo>
                  <a:pt x="149" y="158"/>
                </a:lnTo>
                <a:moveTo>
                  <a:pt x="219" y="59"/>
                </a:moveTo>
                <a:lnTo>
                  <a:pt x="219" y="0"/>
                </a:lnTo>
                <a:lnTo>
                  <a:pt x="0" y="0"/>
                </a:lnTo>
                <a:lnTo>
                  <a:pt x="0" y="24"/>
                </a:lnTo>
                <a:moveTo>
                  <a:pt x="314" y="59"/>
                </a:moveTo>
                <a:lnTo>
                  <a:pt x="301" y="59"/>
                </a:lnTo>
                <a:lnTo>
                  <a:pt x="173" y="59"/>
                </a:lnTo>
                <a:lnTo>
                  <a:pt x="173" y="158"/>
                </a:lnTo>
                <a:lnTo>
                  <a:pt x="314" y="158"/>
                </a:lnTo>
                <a:lnTo>
                  <a:pt x="314" y="69"/>
                </a:lnTo>
                <a:lnTo>
                  <a:pt x="314" y="59"/>
                </a:lnTo>
                <a:moveTo>
                  <a:pt x="79" y="47"/>
                </a:moveTo>
                <a:lnTo>
                  <a:pt x="70" y="47"/>
                </a:lnTo>
                <a:lnTo>
                  <a:pt x="0" y="47"/>
                </a:lnTo>
                <a:lnTo>
                  <a:pt x="0" y="158"/>
                </a:lnTo>
                <a:lnTo>
                  <a:pt x="79" y="158"/>
                </a:lnTo>
                <a:lnTo>
                  <a:pt x="79" y="55"/>
                </a:lnTo>
                <a:lnTo>
                  <a:pt x="79" y="47"/>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Semilight"/>
            </a:endParaRPr>
          </a:p>
        </p:txBody>
      </p:sp>
      <p:sp>
        <p:nvSpPr>
          <p:cNvPr id="61" name="Freeform 29"/>
          <p:cNvSpPr>
            <a:spLocks noEditPoints="1"/>
          </p:cNvSpPr>
          <p:nvPr/>
        </p:nvSpPr>
        <p:spPr bwMode="auto">
          <a:xfrm>
            <a:off x="7242175" y="873528"/>
            <a:ext cx="644526" cy="602100"/>
          </a:xfrm>
          <a:custGeom>
            <a:avLst/>
            <a:gdLst>
              <a:gd name="T0" fmla="*/ 88 w 104"/>
              <a:gd name="T1" fmla="*/ 97 h 97"/>
              <a:gd name="T2" fmla="*/ 0 w 104"/>
              <a:gd name="T3" fmla="*/ 97 h 97"/>
              <a:gd name="T4" fmla="*/ 0 w 104"/>
              <a:gd name="T5" fmla="*/ 25 h 97"/>
              <a:gd name="T6" fmla="*/ 88 w 104"/>
              <a:gd name="T7" fmla="*/ 25 h 97"/>
              <a:gd name="T8" fmla="*/ 104 w 104"/>
              <a:gd name="T9" fmla="*/ 29 h 97"/>
              <a:gd name="T10" fmla="*/ 104 w 104"/>
              <a:gd name="T11" fmla="*/ 89 h 97"/>
              <a:gd name="T12" fmla="*/ 88 w 104"/>
              <a:gd name="T13" fmla="*/ 97 h 97"/>
              <a:gd name="T14" fmla="*/ 64 w 104"/>
              <a:gd name="T15" fmla="*/ 25 h 97"/>
              <a:gd name="T16" fmla="*/ 64 w 104"/>
              <a:gd name="T17" fmla="*/ 10 h 97"/>
              <a:gd name="T18" fmla="*/ 54 w 104"/>
              <a:gd name="T19" fmla="*/ 0 h 97"/>
              <a:gd name="T20" fmla="*/ 29 w 104"/>
              <a:gd name="T21" fmla="*/ 0 h 97"/>
              <a:gd name="T22" fmla="*/ 20 w 104"/>
              <a:gd name="T23" fmla="*/ 10 h 97"/>
              <a:gd name="T24" fmla="*/ 20 w 104"/>
              <a:gd name="T25" fmla="*/ 25 h 97"/>
              <a:gd name="T26" fmla="*/ 81 w 104"/>
              <a:gd name="T27" fmla="*/ 25 h 97"/>
              <a:gd name="T28" fmla="*/ 81 w 104"/>
              <a:gd name="T29" fmla="*/ 15 h 97"/>
              <a:gd name="T30" fmla="*/ 74 w 104"/>
              <a:gd name="T31" fmla="*/ 9 h 97"/>
              <a:gd name="T32" fmla="*/ 47 w 104"/>
              <a:gd name="T33" fmla="*/ 9 h 97"/>
              <a:gd name="T34" fmla="*/ 40 w 104"/>
              <a:gd name="T35" fmla="*/ 15 h 97"/>
              <a:gd name="T36" fmla="*/ 40 w 104"/>
              <a:gd name="T37" fmla="*/ 25 h 97"/>
              <a:gd name="T38" fmla="*/ 88 w 104"/>
              <a:gd name="T39" fmla="*/ 25 h 97"/>
              <a:gd name="T40" fmla="*/ 88 w 104"/>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7">
                <a:moveTo>
                  <a:pt x="88" y="97"/>
                </a:moveTo>
                <a:cubicBezTo>
                  <a:pt x="0" y="97"/>
                  <a:pt x="0" y="97"/>
                  <a:pt x="0" y="97"/>
                </a:cubicBezTo>
                <a:cubicBezTo>
                  <a:pt x="0" y="25"/>
                  <a:pt x="0" y="25"/>
                  <a:pt x="0" y="25"/>
                </a:cubicBezTo>
                <a:cubicBezTo>
                  <a:pt x="88" y="25"/>
                  <a:pt x="88" y="25"/>
                  <a:pt x="88" y="25"/>
                </a:cubicBezTo>
                <a:cubicBezTo>
                  <a:pt x="104" y="29"/>
                  <a:pt x="104" y="29"/>
                  <a:pt x="104" y="29"/>
                </a:cubicBezTo>
                <a:cubicBezTo>
                  <a:pt x="104" y="89"/>
                  <a:pt x="104" y="89"/>
                  <a:pt x="104" y="89"/>
                </a:cubicBezTo>
                <a:lnTo>
                  <a:pt x="88" y="97"/>
                </a:lnTo>
                <a:close/>
                <a:moveTo>
                  <a:pt x="64" y="25"/>
                </a:moveTo>
                <a:cubicBezTo>
                  <a:pt x="64" y="10"/>
                  <a:pt x="64" y="10"/>
                  <a:pt x="64" y="10"/>
                </a:cubicBezTo>
                <a:cubicBezTo>
                  <a:pt x="64" y="5"/>
                  <a:pt x="60" y="0"/>
                  <a:pt x="54" y="0"/>
                </a:cubicBezTo>
                <a:cubicBezTo>
                  <a:pt x="29" y="0"/>
                  <a:pt x="29" y="0"/>
                  <a:pt x="29" y="0"/>
                </a:cubicBezTo>
                <a:cubicBezTo>
                  <a:pt x="24" y="0"/>
                  <a:pt x="20" y="5"/>
                  <a:pt x="20" y="10"/>
                </a:cubicBezTo>
                <a:cubicBezTo>
                  <a:pt x="20" y="25"/>
                  <a:pt x="20" y="25"/>
                  <a:pt x="20" y="25"/>
                </a:cubicBezTo>
                <a:moveTo>
                  <a:pt x="81" y="25"/>
                </a:moveTo>
                <a:cubicBezTo>
                  <a:pt x="81" y="15"/>
                  <a:pt x="81" y="15"/>
                  <a:pt x="81" y="15"/>
                </a:cubicBezTo>
                <a:cubicBezTo>
                  <a:pt x="81" y="11"/>
                  <a:pt x="77" y="9"/>
                  <a:pt x="74" y="9"/>
                </a:cubicBezTo>
                <a:cubicBezTo>
                  <a:pt x="47" y="9"/>
                  <a:pt x="47" y="9"/>
                  <a:pt x="47" y="9"/>
                </a:cubicBezTo>
                <a:cubicBezTo>
                  <a:pt x="43" y="9"/>
                  <a:pt x="40" y="11"/>
                  <a:pt x="40" y="15"/>
                </a:cubicBezTo>
                <a:cubicBezTo>
                  <a:pt x="40" y="25"/>
                  <a:pt x="40" y="25"/>
                  <a:pt x="40" y="25"/>
                </a:cubicBezTo>
                <a:moveTo>
                  <a:pt x="88" y="25"/>
                </a:moveTo>
                <a:cubicBezTo>
                  <a:pt x="88" y="97"/>
                  <a:pt x="88" y="97"/>
                  <a:pt x="88" y="97"/>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Semilight"/>
            </a:endParaRPr>
          </a:p>
        </p:txBody>
      </p:sp>
      <p:sp>
        <p:nvSpPr>
          <p:cNvPr id="5" name="Star: 5 Points 4">
            <a:extLst>
              <a:ext uri="{FF2B5EF4-FFF2-40B4-BE49-F238E27FC236}">
                <a16:creationId xmlns:a16="http://schemas.microsoft.com/office/drawing/2014/main" id="{9EB6CE4E-7CA1-4A63-8F52-FEBF2839C456}"/>
              </a:ext>
            </a:extLst>
          </p:cNvPr>
          <p:cNvSpPr/>
          <p:nvPr/>
        </p:nvSpPr>
        <p:spPr bwMode="auto">
          <a:xfrm>
            <a:off x="9951966" y="833125"/>
            <a:ext cx="634754" cy="613702"/>
          </a:xfrm>
          <a:prstGeom prst="star5">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rgbClr val="FFFFFF"/>
              </a:solidFill>
              <a:latin typeface="Segoe UI Semilight"/>
            </a:endParaRPr>
          </a:p>
        </p:txBody>
      </p:sp>
    </p:spTree>
    <p:extLst>
      <p:ext uri="{BB962C8B-B14F-4D97-AF65-F5344CB8AC3E}">
        <p14:creationId xmlns:p14="http://schemas.microsoft.com/office/powerpoint/2010/main" val="412432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autoRev="1" fill="hold" grpId="0" nodeType="withEffect">
                                  <p:stCondLst>
                                    <p:cond delay="200"/>
                                  </p:stCondLst>
                                  <p:childTnLst>
                                    <p:animScale>
                                      <p:cBhvr>
                                        <p:cTn id="6" dur="200" fill="hold"/>
                                        <p:tgtEl>
                                          <p:spTgt spid="40"/>
                                        </p:tgtEl>
                                      </p:cBhvr>
                                      <p:by x="0" y="0"/>
                                    </p:animScale>
                                  </p:childTnLst>
                                </p:cTn>
                              </p:par>
                              <p:par>
                                <p:cTn id="7" presetID="6" presetClass="emph" presetSubtype="0" accel="100000" autoRev="1" fill="hold" grpId="0" nodeType="withEffect">
                                  <p:stCondLst>
                                    <p:cond delay="0"/>
                                  </p:stCondLst>
                                  <p:childTnLst>
                                    <p:animScale>
                                      <p:cBhvr>
                                        <p:cTn id="8" dur="400" fill="hold"/>
                                        <p:tgtEl>
                                          <p:spTgt spid="41"/>
                                        </p:tgtEl>
                                      </p:cBhvr>
                                      <p:by x="0" y="0"/>
                                    </p:animScale>
                                  </p:childTnLst>
                                </p:cTn>
                              </p:par>
                              <p:par>
                                <p:cTn id="9" presetID="1" presetClass="entr" presetSubtype="0" fill="hold" grpId="0" nodeType="withEffect">
                                  <p:stCondLst>
                                    <p:cond delay="0"/>
                                  </p:stCondLst>
                                  <p:childTnLst>
                                    <p:set>
                                      <p:cBhvr>
                                        <p:cTn id="10" dur="1" fill="hold">
                                          <p:stCondLst>
                                            <p:cond delay="399"/>
                                          </p:stCondLst>
                                        </p:cTn>
                                        <p:tgtEl>
                                          <p:spTgt spid="33"/>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400" fill="hold"/>
                                        <p:tgtEl>
                                          <p:spTgt spid="33"/>
                                        </p:tgtEl>
                                      </p:cBhvr>
                                      <p:by x="0" y="0"/>
                                    </p:animScale>
                                  </p:childTnLst>
                                </p:cTn>
                              </p:par>
                              <p:par>
                                <p:cTn id="13" presetID="10" presetClass="entr" presetSubtype="0" fill="hold" grpId="0" nodeType="withEffect">
                                  <p:stCondLst>
                                    <p:cond delay="5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6" presetClass="emph" presetSubtype="0" accel="62000" decel="38000" autoRev="1" fill="hold" grpId="1" nodeType="withEffect">
                                  <p:stCondLst>
                                    <p:cond delay="0"/>
                                  </p:stCondLst>
                                  <p:childTnLst>
                                    <p:animScale>
                                      <p:cBhvr>
                                        <p:cTn id="17" dur="500" fill="hold"/>
                                        <p:tgtEl>
                                          <p:spTgt spid="16"/>
                                        </p:tgtEl>
                                      </p:cBhvr>
                                      <p:by x="200000" y="200000"/>
                                    </p:animScale>
                                  </p:childTnLst>
                                </p:cTn>
                              </p:par>
                              <p:par>
                                <p:cTn id="18" presetID="6" presetClass="emph" presetSubtype="0" accel="100000" autoRev="1" fill="hold" grpId="0" nodeType="withEffect">
                                  <p:stCondLst>
                                    <p:cond delay="500"/>
                                  </p:stCondLst>
                                  <p:childTnLst>
                                    <p:animScale>
                                      <p:cBhvr>
                                        <p:cTn id="19" dur="200" fill="hold"/>
                                        <p:tgtEl>
                                          <p:spTgt spid="47"/>
                                        </p:tgtEl>
                                      </p:cBhvr>
                                      <p:by x="0" y="0"/>
                                    </p:animScale>
                                  </p:childTnLst>
                                </p:cTn>
                              </p:par>
                              <p:par>
                                <p:cTn id="20" presetID="6" presetClass="emph" presetSubtype="0" accel="100000" autoRev="1" fill="hold" grpId="0" nodeType="withEffect">
                                  <p:stCondLst>
                                    <p:cond delay="500"/>
                                  </p:stCondLst>
                                  <p:childTnLst>
                                    <p:animScale>
                                      <p:cBhvr>
                                        <p:cTn id="21" dur="400" fill="hold"/>
                                        <p:tgtEl>
                                          <p:spTgt spid="48"/>
                                        </p:tgtEl>
                                      </p:cBhvr>
                                      <p:by x="0" y="0"/>
                                    </p:animScale>
                                  </p:childTnLst>
                                </p:cTn>
                              </p:par>
                              <p:par>
                                <p:cTn id="22" presetID="1" presetClass="entr" presetSubtype="0" fill="hold" grpId="0" nodeType="withEffect">
                                  <p:stCondLst>
                                    <p:cond delay="500"/>
                                  </p:stCondLst>
                                  <p:childTnLst>
                                    <p:set>
                                      <p:cBhvr>
                                        <p:cTn id="23" dur="1" fill="hold">
                                          <p:stCondLst>
                                            <p:cond delay="399"/>
                                          </p:stCondLst>
                                        </p:cTn>
                                        <p:tgtEl>
                                          <p:spTgt spid="60"/>
                                        </p:tgtEl>
                                        <p:attrNameLst>
                                          <p:attrName>style.visibility</p:attrName>
                                        </p:attrNameLst>
                                      </p:cBhvr>
                                      <p:to>
                                        <p:strVal val="visible"/>
                                      </p:to>
                                    </p:set>
                                  </p:childTnLst>
                                </p:cTn>
                              </p:par>
                              <p:par>
                                <p:cTn id="24" presetID="6" presetClass="emph" presetSubtype="0" accel="100000" autoRev="1" fill="hold" grpId="1" nodeType="withEffect">
                                  <p:stCondLst>
                                    <p:cond delay="500"/>
                                  </p:stCondLst>
                                  <p:childTnLst>
                                    <p:animScale>
                                      <p:cBhvr>
                                        <p:cTn id="25" dur="400" fill="hold"/>
                                        <p:tgtEl>
                                          <p:spTgt spid="60"/>
                                        </p:tgtEl>
                                      </p:cBhvr>
                                      <p:by x="0" y="0"/>
                                    </p:animScale>
                                  </p:childTnLst>
                                </p:cTn>
                              </p:par>
                              <p:par>
                                <p:cTn id="26" presetID="10" presetClass="entr" presetSubtype="0" fill="hold" grpId="0" nodeType="withEffect">
                                  <p:stCondLst>
                                    <p:cond delay="105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6" presetClass="emph" presetSubtype="0" accel="62000" decel="38000" autoRev="1" fill="hold" grpId="1" nodeType="withEffect">
                                  <p:stCondLst>
                                    <p:cond delay="500"/>
                                  </p:stCondLst>
                                  <p:childTnLst>
                                    <p:animScale>
                                      <p:cBhvr>
                                        <p:cTn id="30" dur="500" fill="hold"/>
                                        <p:tgtEl>
                                          <p:spTgt spid="22"/>
                                        </p:tgtEl>
                                      </p:cBhvr>
                                      <p:by x="200000" y="200000"/>
                                    </p:animScale>
                                  </p:childTnLst>
                                </p:cTn>
                              </p:par>
                              <p:par>
                                <p:cTn id="31" presetID="6" presetClass="emph" presetSubtype="0" accel="100000" autoRev="1" fill="hold" grpId="0" nodeType="withEffect">
                                  <p:stCondLst>
                                    <p:cond delay="1000"/>
                                  </p:stCondLst>
                                  <p:childTnLst>
                                    <p:animScale>
                                      <p:cBhvr>
                                        <p:cTn id="32" dur="200" fill="hold"/>
                                        <p:tgtEl>
                                          <p:spTgt spid="57"/>
                                        </p:tgtEl>
                                      </p:cBhvr>
                                      <p:by x="0" y="0"/>
                                    </p:animScale>
                                  </p:childTnLst>
                                </p:cTn>
                              </p:par>
                              <p:par>
                                <p:cTn id="33" presetID="6" presetClass="emph" presetSubtype="0" accel="100000" autoRev="1" fill="hold" grpId="0" nodeType="withEffect">
                                  <p:stCondLst>
                                    <p:cond delay="1000"/>
                                  </p:stCondLst>
                                  <p:childTnLst>
                                    <p:animScale>
                                      <p:cBhvr>
                                        <p:cTn id="34" dur="400" fill="hold"/>
                                        <p:tgtEl>
                                          <p:spTgt spid="58"/>
                                        </p:tgtEl>
                                      </p:cBhvr>
                                      <p:by x="0" y="0"/>
                                    </p:animScale>
                                  </p:childTnLst>
                                </p:cTn>
                              </p:par>
                              <p:par>
                                <p:cTn id="35" presetID="1" presetClass="entr" presetSubtype="0" fill="hold" grpId="0" nodeType="withEffect">
                                  <p:stCondLst>
                                    <p:cond delay="1000"/>
                                  </p:stCondLst>
                                  <p:childTnLst>
                                    <p:set>
                                      <p:cBhvr>
                                        <p:cTn id="36" dur="1" fill="hold">
                                          <p:stCondLst>
                                            <p:cond delay="399"/>
                                          </p:stCondLst>
                                        </p:cTn>
                                        <p:tgtEl>
                                          <p:spTgt spid="61"/>
                                        </p:tgtEl>
                                        <p:attrNameLst>
                                          <p:attrName>style.visibility</p:attrName>
                                        </p:attrNameLst>
                                      </p:cBhvr>
                                      <p:to>
                                        <p:strVal val="visible"/>
                                      </p:to>
                                    </p:set>
                                  </p:childTnLst>
                                </p:cTn>
                              </p:par>
                              <p:par>
                                <p:cTn id="37" presetID="6" presetClass="emph" presetSubtype="0" accel="100000" autoRev="1" fill="hold" grpId="1" nodeType="withEffect">
                                  <p:stCondLst>
                                    <p:cond delay="1000"/>
                                  </p:stCondLst>
                                  <p:childTnLst>
                                    <p:animScale>
                                      <p:cBhvr>
                                        <p:cTn id="38" dur="400" fill="hold"/>
                                        <p:tgtEl>
                                          <p:spTgt spid="61"/>
                                        </p:tgtEl>
                                      </p:cBhvr>
                                      <p:by x="0" y="0"/>
                                    </p:animScale>
                                  </p:childTnLst>
                                </p:cTn>
                              </p:par>
                              <p:par>
                                <p:cTn id="39" presetID="10" presetClass="entr" presetSubtype="0" fill="hold" grpId="0" nodeType="withEffect">
                                  <p:stCondLst>
                                    <p:cond delay="155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6" presetClass="emph" presetSubtype="0" accel="62000" decel="38000" autoRev="1" fill="hold" grpId="1" nodeType="withEffect">
                                  <p:stCondLst>
                                    <p:cond delay="1000"/>
                                  </p:stCondLst>
                                  <p:childTnLst>
                                    <p:animScale>
                                      <p:cBhvr>
                                        <p:cTn id="43" dur="500" fill="hold"/>
                                        <p:tgtEl>
                                          <p:spTgt spid="32"/>
                                        </p:tgtEl>
                                      </p:cBhvr>
                                      <p:by x="200000" y="200000"/>
                                    </p:animScale>
                                  </p:childTnLst>
                                </p:cTn>
                              </p:par>
                              <p:par>
                                <p:cTn id="44" presetID="6" presetClass="emph" presetSubtype="0" accel="100000" autoRev="1" fill="hold" grpId="0" nodeType="withEffect">
                                  <p:stCondLst>
                                    <p:cond delay="1500"/>
                                  </p:stCondLst>
                                  <p:childTnLst>
                                    <p:animScale>
                                      <p:cBhvr>
                                        <p:cTn id="45" dur="200" fill="hold"/>
                                        <p:tgtEl>
                                          <p:spTgt spid="49"/>
                                        </p:tgtEl>
                                      </p:cBhvr>
                                      <p:by x="0" y="0"/>
                                    </p:animScale>
                                  </p:childTnLst>
                                </p:cTn>
                              </p:par>
                              <p:par>
                                <p:cTn id="46" presetID="6" presetClass="emph" presetSubtype="0" accel="100000" autoRev="1" fill="hold" grpId="0" nodeType="withEffect">
                                  <p:stCondLst>
                                    <p:cond delay="1500"/>
                                  </p:stCondLst>
                                  <p:childTnLst>
                                    <p:animScale>
                                      <p:cBhvr>
                                        <p:cTn id="47" dur="400" fill="hold"/>
                                        <p:tgtEl>
                                          <p:spTgt spid="50"/>
                                        </p:tgtEl>
                                      </p:cBhvr>
                                      <p:by x="0" y="0"/>
                                    </p:animScale>
                                  </p:childTnLst>
                                </p:cTn>
                              </p:par>
                              <p:par>
                                <p:cTn id="48" presetID="1" presetClass="entr" presetSubtype="0" fill="hold" grpId="0" nodeType="withEffect">
                                  <p:stCondLst>
                                    <p:cond delay="1500"/>
                                  </p:stCondLst>
                                  <p:childTnLst>
                                    <p:set>
                                      <p:cBhvr>
                                        <p:cTn id="49" dur="1" fill="hold">
                                          <p:stCondLst>
                                            <p:cond delay="399"/>
                                          </p:stCondLst>
                                        </p:cTn>
                                        <p:tgtEl>
                                          <p:spTgt spid="5"/>
                                        </p:tgtEl>
                                        <p:attrNameLst>
                                          <p:attrName>style.visibility</p:attrName>
                                        </p:attrNameLst>
                                      </p:cBhvr>
                                      <p:to>
                                        <p:strVal val="visible"/>
                                      </p:to>
                                    </p:set>
                                  </p:childTnLst>
                                </p:cTn>
                              </p:par>
                              <p:par>
                                <p:cTn id="50" presetID="6" presetClass="emph" presetSubtype="0" accel="100000" autoRev="1" fill="hold" grpId="1" nodeType="withEffect">
                                  <p:stCondLst>
                                    <p:cond delay="1500"/>
                                  </p:stCondLst>
                                  <p:childTnLst>
                                    <p:animScale>
                                      <p:cBhvr>
                                        <p:cTn id="51" dur="400" fill="hold"/>
                                        <p:tgtEl>
                                          <p:spTgt spid="5"/>
                                        </p:tgtEl>
                                      </p:cBhvr>
                                      <p:by x="0" y="0"/>
                                    </p:animScale>
                                  </p:childTnLst>
                                </p:cTn>
                              </p:par>
                              <p:par>
                                <p:cTn id="52" presetID="10" presetClass="entr" presetSubtype="0" fill="hold" grpId="0" nodeType="withEffect">
                                  <p:stCondLst>
                                    <p:cond delay="20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par>
                                <p:cTn id="55" presetID="6" presetClass="emph" presetSubtype="0" accel="62000" decel="38000" autoRev="1" fill="hold" grpId="1" nodeType="withEffect">
                                  <p:stCondLst>
                                    <p:cond delay="1500"/>
                                  </p:stCondLst>
                                  <p:childTnLst>
                                    <p:animScale>
                                      <p:cBhvr>
                                        <p:cTn id="56" dur="500" fill="hold"/>
                                        <p:tgtEl>
                                          <p:spTgt spid="2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9" grpId="0"/>
      <p:bldP spid="29" grpId="1"/>
      <p:bldP spid="32" grpId="0"/>
      <p:bldP spid="32" grpId="1"/>
      <p:bldP spid="40" grpId="0" animBg="1"/>
      <p:bldP spid="41" grpId="0" animBg="1"/>
      <p:bldP spid="47" grpId="0" animBg="1"/>
      <p:bldP spid="48" grpId="0" animBg="1"/>
      <p:bldP spid="49" grpId="0" animBg="1"/>
      <p:bldP spid="50" grpId="0" animBg="1"/>
      <p:bldP spid="57" grpId="0" animBg="1"/>
      <p:bldP spid="58" grpId="0" animBg="1"/>
      <p:bldP spid="33" grpId="0" animBg="1"/>
      <p:bldP spid="33" grpId="1" animBg="1"/>
      <p:bldP spid="60" grpId="0" animBg="1"/>
      <p:bldP spid="60" grpId="1" animBg="1"/>
      <p:bldP spid="61" grpId="0" animBg="1"/>
      <p:bldP spid="61" grpId="1" animBg="1"/>
      <p:bldP spid="5" grpId="0" animBg="1"/>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Confidentiality slide</a:t>
            </a:r>
          </a:p>
        </p:txBody>
      </p:sp>
    </p:spTree>
    <p:extLst>
      <p:ext uri="{BB962C8B-B14F-4D97-AF65-F5344CB8AC3E}">
        <p14:creationId xmlns:p14="http://schemas.microsoft.com/office/powerpoint/2010/main" val="21442951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74638" y="1212850"/>
            <a:ext cx="11887200" cy="4228850"/>
          </a:xfrm>
        </p:spPr>
        <p:txBody>
          <a:bodyPr/>
          <a:lstStyle/>
          <a:p>
            <a:r>
              <a:rPr lang="en-US" dirty="0"/>
              <a:t>At the end of this session, you should be better able to…</a:t>
            </a:r>
          </a:p>
          <a:p>
            <a:pPr marL="571500" indent="-571500">
              <a:buFont typeface="Wingdings" panose="05000000000000000000" pitchFamily="2" charset="2"/>
              <a:buChar char="§"/>
            </a:pPr>
            <a:endParaRPr lang="en-US" dirty="0">
              <a:gradFill>
                <a:gsLst>
                  <a:gs pos="7965">
                    <a:schemeClr val="tx1"/>
                  </a:gs>
                  <a:gs pos="63000">
                    <a:schemeClr val="tx1"/>
                  </a:gs>
                </a:gsLst>
                <a:lin ang="5400000" scaled="0"/>
              </a:gradFill>
            </a:endParaRP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Find &amp; know how to use BI compete material</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How to land and expand with Power BI</a:t>
            </a:r>
          </a:p>
          <a:p>
            <a:pPr marL="571500" indent="-571500">
              <a:buFont typeface="Wingdings" panose="05000000000000000000" pitchFamily="2" charset="2"/>
              <a:buChar char="§"/>
            </a:pPr>
            <a:r>
              <a:rPr lang="en-US" dirty="0"/>
              <a:t>Know where to go to learn &amp; ramp on BI to better support your customers</a:t>
            </a:r>
          </a:p>
          <a:p>
            <a:pPr marL="571500" indent="-571500">
              <a:buFont typeface="Wingdings" panose="05000000000000000000" pitchFamily="2" charset="2"/>
              <a:buChar char="§"/>
            </a:pPr>
            <a:endParaRPr lang="en-US" dirty="0"/>
          </a:p>
        </p:txBody>
      </p:sp>
    </p:spTree>
    <p:extLst>
      <p:ext uri="{BB962C8B-B14F-4D97-AF65-F5344CB8AC3E}">
        <p14:creationId xmlns:p14="http://schemas.microsoft.com/office/powerpoint/2010/main" val="121293572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232" y="62551"/>
            <a:ext cx="11889564" cy="917575"/>
          </a:xfrm>
        </p:spPr>
        <p:txBody>
          <a:bodyPr/>
          <a:lstStyle/>
          <a:p>
            <a:r>
              <a:rPr lang="en-US" dirty="0"/>
              <a:t>Update on the BI landscape</a:t>
            </a:r>
            <a:br>
              <a:rPr lang="en-US" dirty="0"/>
            </a:br>
            <a:br>
              <a:rPr lang="en-US" dirty="0"/>
            </a:br>
            <a:br>
              <a:rPr lang="en-US" dirty="0"/>
            </a:b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70" y="1491352"/>
            <a:ext cx="1057005" cy="105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706" y="4971378"/>
            <a:ext cx="1029272" cy="102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745724" y="4487862"/>
            <a:ext cx="990076" cy="67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rotWithShape="1">
          <a:blip r:embed="rId6">
            <a:extLst>
              <a:ext uri="{28A0092B-C50C-407E-A947-70E740481C1C}">
                <a14:useLocalDpi xmlns:a14="http://schemas.microsoft.com/office/drawing/2010/main" val="0"/>
              </a:ext>
            </a:extLst>
          </a:blip>
          <a:srcRect t="24462" b="24462"/>
          <a:stretch/>
        </p:blipFill>
        <p:spPr bwMode="auto">
          <a:xfrm>
            <a:off x="6793188" y="5612748"/>
            <a:ext cx="895148" cy="45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7">
            <a:clrChange>
              <a:clrFrom>
                <a:srgbClr val="FFFFFF"/>
              </a:clrFrom>
              <a:clrTo>
                <a:srgbClr val="FFFFFF">
                  <a:alpha val="0"/>
                </a:srgbClr>
              </a:clrTo>
            </a:clrChange>
          </a:blip>
          <a:stretch>
            <a:fillRect/>
          </a:stretch>
        </p:blipFill>
        <p:spPr>
          <a:xfrm>
            <a:off x="330873" y="3515032"/>
            <a:ext cx="1524000" cy="801329"/>
          </a:xfrm>
          <a:prstGeom prst="rect">
            <a:avLst/>
          </a:prstGeom>
        </p:spPr>
      </p:pic>
      <p:sp>
        <p:nvSpPr>
          <p:cNvPr id="22" name="TextBox 21"/>
          <p:cNvSpPr txBox="1"/>
          <p:nvPr/>
        </p:nvSpPr>
        <p:spPr>
          <a:xfrm flipH="1">
            <a:off x="1816565" y="1271958"/>
            <a:ext cx="4147055" cy="1766637"/>
          </a:xfrm>
          <a:prstGeom prst="rect">
            <a:avLst/>
          </a:prstGeom>
          <a:noFill/>
          <a:ln>
            <a:solidFill>
              <a:schemeClr val="tx1"/>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8/16: Adam Selipsky new CEO</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11/16: 3-year roadmap presented in TC16</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11/16: Tableau goes with AWS for US East Coast expansion</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4/17: Subscription pricing released publicly</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5/17: Tableau 10.3 released</a:t>
            </a:r>
          </a:p>
        </p:txBody>
      </p:sp>
      <p:sp>
        <p:nvSpPr>
          <p:cNvPr id="23" name="TextBox 22"/>
          <p:cNvSpPr txBox="1"/>
          <p:nvPr/>
        </p:nvSpPr>
        <p:spPr>
          <a:xfrm flipH="1">
            <a:off x="1816567" y="3072845"/>
            <a:ext cx="4147054" cy="1655838"/>
          </a:xfrm>
          <a:prstGeom prst="rect">
            <a:avLst/>
          </a:prstGeom>
          <a:noFill/>
          <a:ln>
            <a:solidFill>
              <a:schemeClr val="tx1"/>
            </a:solidFill>
          </a:ln>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2/16: Thoma Bravo announces Qlik’s acquisition (completed 8/16)</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5/16: QlikSense Enterprise 3.0 and QlikSense Cloud Business offer announced</a:t>
            </a:r>
          </a:p>
          <a:p>
            <a:pPr marL="285750" marR="0" lvl="0" indent="-2857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2/17: Named a Leader by Gartner, but loses ground on Microsoft and Tableau</a:t>
            </a:r>
          </a:p>
        </p:txBody>
      </p:sp>
      <p:sp>
        <p:nvSpPr>
          <p:cNvPr id="26" name="TextBox 25"/>
          <p:cNvSpPr txBox="1"/>
          <p:nvPr/>
        </p:nvSpPr>
        <p:spPr>
          <a:xfrm flipH="1">
            <a:off x="1816567" y="4792662"/>
            <a:ext cx="4147054" cy="1960537"/>
          </a:xfrm>
          <a:prstGeom prst="rect">
            <a:avLst/>
          </a:prstGeom>
          <a:noFill/>
          <a:ln>
            <a:solidFill>
              <a:schemeClr val="tx1"/>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10/15: QuickSight announced at re:Invent</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11/16: Standard Edition GA</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11/16: Integration between Athena and QuickSight, announced at re:Invent</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12/16: Enterprise Edition GA in US East</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altLang="en-US" sz="1400" b="0" i="0" u="none" strike="noStrike" kern="1200" cap="none" spc="0" normalizeH="0" baseline="0" noProof="0" dirty="0">
                <a:ln>
                  <a:noFill/>
                </a:ln>
                <a:solidFill>
                  <a:srgbClr val="353535"/>
                </a:solidFill>
                <a:effectLst/>
                <a:uLnTx/>
                <a:uFillTx/>
                <a:latin typeface="Segoe UI Semilight"/>
                <a:ea typeface="+mn-ea"/>
                <a:cs typeface="+mn-cs"/>
              </a:rPr>
              <a:t>4/17: Feature updates announced, such as CSV export</a:t>
            </a:r>
          </a:p>
        </p:txBody>
      </p:sp>
      <p:sp>
        <p:nvSpPr>
          <p:cNvPr id="30" name="TextBox 29"/>
          <p:cNvSpPr txBox="1"/>
          <p:nvPr/>
        </p:nvSpPr>
        <p:spPr>
          <a:xfrm flipH="1">
            <a:off x="8113774" y="1073471"/>
            <a:ext cx="4147055" cy="2271391"/>
          </a:xfrm>
          <a:prstGeom prst="rect">
            <a:avLst/>
          </a:prstGeom>
          <a:noFill/>
          <a:ln>
            <a:solidFill>
              <a:schemeClr val="tx1"/>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3/16: </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Google Analytics 360 Suite announced, Data Studio 360 one of four new core products</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09/16: Google Data Studio available in 22 countries</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2/17: Free unlimited Data Studio Reports for all users</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3/17: Free version of Data Studio rolled out globally</a:t>
            </a:r>
          </a:p>
        </p:txBody>
      </p:sp>
      <p:pic>
        <p:nvPicPr>
          <p:cNvPr id="31" name="Picture 30"/>
          <p:cNvPicPr>
            <a:picLocks noChangeAspect="1"/>
          </p:cNvPicPr>
          <p:nvPr/>
        </p:nvPicPr>
        <p:blipFill>
          <a:blip r:embed="rId8"/>
          <a:stretch>
            <a:fillRect/>
          </a:stretch>
        </p:blipFill>
        <p:spPr>
          <a:xfrm>
            <a:off x="6060400" y="1558313"/>
            <a:ext cx="1903195" cy="689265"/>
          </a:xfrm>
          <a:prstGeom prst="rect">
            <a:avLst/>
          </a:prstGeom>
        </p:spPr>
      </p:pic>
      <p:pic>
        <p:nvPicPr>
          <p:cNvPr id="32" name="Picture 31"/>
          <p:cNvPicPr>
            <a:picLocks noChangeAspect="1"/>
          </p:cNvPicPr>
          <p:nvPr/>
        </p:nvPicPr>
        <p:blipFill>
          <a:blip r:embed="rId9"/>
          <a:stretch>
            <a:fillRect/>
          </a:stretch>
        </p:blipFill>
        <p:spPr>
          <a:xfrm>
            <a:off x="6450882" y="3751529"/>
            <a:ext cx="1579760" cy="255258"/>
          </a:xfrm>
          <a:prstGeom prst="rect">
            <a:avLst/>
          </a:prstGeom>
        </p:spPr>
      </p:pic>
      <p:sp>
        <p:nvSpPr>
          <p:cNvPr id="33" name="TextBox 32"/>
          <p:cNvSpPr txBox="1"/>
          <p:nvPr/>
        </p:nvSpPr>
        <p:spPr>
          <a:xfrm flipH="1">
            <a:off x="8113774" y="3499054"/>
            <a:ext cx="4147055" cy="760208"/>
          </a:xfrm>
          <a:prstGeom prst="rect">
            <a:avLst/>
          </a:prstGeom>
          <a:noFill/>
          <a:ln>
            <a:solidFill>
              <a:schemeClr val="tx1"/>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10/16: </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Desktop product is now free</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3/17: </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v10.7 launched</a:t>
            </a:r>
          </a:p>
        </p:txBody>
      </p:sp>
      <p:sp>
        <p:nvSpPr>
          <p:cNvPr id="34" name="TextBox 33"/>
          <p:cNvSpPr txBox="1"/>
          <p:nvPr/>
        </p:nvSpPr>
        <p:spPr>
          <a:xfrm flipH="1">
            <a:off x="8113772" y="4449045"/>
            <a:ext cx="4147055" cy="760208"/>
          </a:xfrm>
          <a:prstGeom prst="rect">
            <a:avLst/>
          </a:prstGeom>
          <a:noFill/>
          <a:ln>
            <a:solidFill>
              <a:schemeClr val="tx1"/>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09/16: </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Wave Marketing and IT apps available</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10/16: </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Einstein AI is key theme at Dreamforce</a:t>
            </a:r>
          </a:p>
        </p:txBody>
      </p:sp>
      <p:sp>
        <p:nvSpPr>
          <p:cNvPr id="36" name="TextBox 35"/>
          <p:cNvSpPr txBox="1"/>
          <p:nvPr/>
        </p:nvSpPr>
        <p:spPr>
          <a:xfrm flipH="1">
            <a:off x="8113772" y="5431237"/>
            <a:ext cx="4147055" cy="1148007"/>
          </a:xfrm>
          <a:prstGeom prst="rect">
            <a:avLst/>
          </a:prstGeom>
          <a:noFill/>
          <a:ln>
            <a:solidFill>
              <a:schemeClr val="tx1"/>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05/16: </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Cloud for Analytics becomes Business Objects Cloud; Lumira becomes Business Objects Lumira</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10/16: Lumira 1.31 is released</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p>
        </p:txBody>
      </p:sp>
    </p:spTree>
    <p:extLst>
      <p:ext uri="{BB962C8B-B14F-4D97-AF65-F5344CB8AC3E}">
        <p14:creationId xmlns:p14="http://schemas.microsoft.com/office/powerpoint/2010/main" val="400893246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8081" y="3133057"/>
            <a:ext cx="4388467" cy="2491516"/>
          </a:xfrm>
          <a:prstGeom prst="rect">
            <a:avLst/>
          </a:prstGeom>
        </p:spPr>
        <p:txBody>
          <a:bodyPr wrap="square">
            <a:spAutoFit/>
          </a:bodyPr>
          <a:lstStyle/>
          <a:p>
            <a:pPr defTabSz="932104">
              <a:defRPr/>
            </a:pPr>
            <a:r>
              <a:rPr lang="en-US" sz="2399"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FEBRUARY 2017</a:t>
            </a:r>
          </a:p>
          <a:p>
            <a:pPr defTabSz="932104">
              <a:defRPr/>
            </a:pPr>
            <a:r>
              <a:rPr lang="en-US" sz="4397" dirty="0">
                <a:gradFill>
                  <a:gsLst>
                    <a:gs pos="2917">
                      <a:srgbClr val="505050"/>
                    </a:gs>
                    <a:gs pos="30000">
                      <a:srgbClr val="505050"/>
                    </a:gs>
                  </a:gsLst>
                  <a:lin ang="5400000" scaled="0"/>
                </a:gradFill>
                <a:latin typeface="Segoe UI Light"/>
              </a:rPr>
              <a:t>A Leader in the  Magic Quadrant for BI &amp; Analytics*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829" y="1697505"/>
            <a:ext cx="3108539" cy="7057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3922" y="1343912"/>
            <a:ext cx="4799892" cy="4784734"/>
          </a:xfrm>
          <a:prstGeom prst="rect">
            <a:avLst/>
          </a:prstGeom>
        </p:spPr>
      </p:pic>
      <p:sp>
        <p:nvSpPr>
          <p:cNvPr id="9" name="TextBox 8"/>
          <p:cNvSpPr txBox="1"/>
          <p:nvPr/>
        </p:nvSpPr>
        <p:spPr>
          <a:xfrm>
            <a:off x="265389" y="6072947"/>
            <a:ext cx="11713070" cy="807567"/>
          </a:xfrm>
          <a:prstGeom prst="rect">
            <a:avLst/>
          </a:prstGeom>
          <a:noFill/>
        </p:spPr>
        <p:txBody>
          <a:bodyPr wrap="square" lIns="182828" tIns="146262" rIns="182828" bIns="146262" rtlCol="0">
            <a:spAutoFit/>
          </a:bodyPr>
          <a:lstStyle/>
          <a:p>
            <a:pPr defTabSz="932046"/>
            <a:r>
              <a:rPr lang="en-US" sz="816" dirty="0">
                <a:gradFill>
                  <a:gsLst>
                    <a:gs pos="5439">
                      <a:srgbClr val="353535"/>
                    </a:gs>
                    <a:gs pos="100000">
                      <a:srgbClr val="353535"/>
                    </a:gs>
                  </a:gsLst>
                  <a:lin ang="5400000" scaled="0"/>
                </a:gradFill>
                <a:latin typeface="Segoe UI"/>
              </a:rPr>
              <a:t>*Gartner “Magic Quadrant for Business Intelligence and Analytics Platforms,” by Rita L. </a:t>
            </a:r>
            <a:r>
              <a:rPr lang="en-US" sz="816" dirty="0" err="1">
                <a:gradFill>
                  <a:gsLst>
                    <a:gs pos="5439">
                      <a:srgbClr val="353535"/>
                    </a:gs>
                    <a:gs pos="100000">
                      <a:srgbClr val="353535"/>
                    </a:gs>
                  </a:gsLst>
                  <a:lin ang="5400000" scaled="0"/>
                </a:gradFill>
                <a:latin typeface="Segoe UI"/>
              </a:rPr>
              <a:t>Sallam</a:t>
            </a:r>
            <a:r>
              <a:rPr lang="en-US" sz="816" dirty="0">
                <a:gradFill>
                  <a:gsLst>
                    <a:gs pos="5439">
                      <a:srgbClr val="353535"/>
                    </a:gs>
                    <a:gs pos="100000">
                      <a:srgbClr val="353535"/>
                    </a:gs>
                  </a:gsLst>
                  <a:lin ang="5400000" scaled="0"/>
                </a:gradFill>
                <a:latin typeface="Segoe UI"/>
              </a:rPr>
              <a:t>, Cindi Howson, Carlie J. Idoine, Thomas W. </a:t>
            </a:r>
            <a:r>
              <a:rPr lang="en-US" sz="816" dirty="0" err="1">
                <a:gradFill>
                  <a:gsLst>
                    <a:gs pos="5439">
                      <a:srgbClr val="353535"/>
                    </a:gs>
                    <a:gs pos="100000">
                      <a:srgbClr val="353535"/>
                    </a:gs>
                  </a:gsLst>
                  <a:lin ang="5400000" scaled="0"/>
                </a:gradFill>
                <a:latin typeface="Segoe UI"/>
              </a:rPr>
              <a:t>Oestreich</a:t>
            </a:r>
            <a:r>
              <a:rPr lang="en-US" sz="816" dirty="0">
                <a:gradFill>
                  <a:gsLst>
                    <a:gs pos="5439">
                      <a:srgbClr val="353535"/>
                    </a:gs>
                    <a:gs pos="100000">
                      <a:srgbClr val="353535"/>
                    </a:gs>
                  </a:gsLst>
                  <a:lin ang="5400000" scaled="0"/>
                </a:gradFill>
                <a:latin typeface="Segoe UI"/>
              </a:rPr>
              <a:t>, James Laurence Richardson, and Joao </a:t>
            </a:r>
            <a:r>
              <a:rPr lang="en-US" sz="816" dirty="0" err="1">
                <a:gradFill>
                  <a:gsLst>
                    <a:gs pos="5439">
                      <a:srgbClr val="353535"/>
                    </a:gs>
                    <a:gs pos="100000">
                      <a:srgbClr val="353535"/>
                    </a:gs>
                  </a:gsLst>
                  <a:lin ang="5400000" scaled="0"/>
                </a:gradFill>
                <a:latin typeface="Segoe UI"/>
              </a:rPr>
              <a:t>Tapadinhas</a:t>
            </a:r>
            <a:r>
              <a:rPr lang="en-US" sz="816" dirty="0">
                <a:gradFill>
                  <a:gsLst>
                    <a:gs pos="5439">
                      <a:srgbClr val="353535"/>
                    </a:gs>
                    <a:gs pos="100000">
                      <a:srgbClr val="353535"/>
                    </a:gs>
                  </a:gsLst>
                  <a:lin ang="5400000" scaled="0"/>
                </a:gradFill>
                <a:latin typeface="Segoe UI"/>
              </a:rPr>
              <a:t> February 16, 2017</a:t>
            </a:r>
          </a:p>
          <a:p>
            <a:pPr defTabSz="932046"/>
            <a:r>
              <a:rPr lang="en-US" sz="816" i="1" dirty="0">
                <a:gradFill>
                  <a:gsLst>
                    <a:gs pos="5439">
                      <a:srgbClr val="353535"/>
                    </a:gs>
                    <a:gs pos="100000">
                      <a:srgbClr val="353535"/>
                    </a:gs>
                  </a:gsLst>
                  <a:lin ang="5400000" scaled="0"/>
                </a:gradFill>
                <a:latin typeface="Segoe UI"/>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816" dirty="0">
              <a:gradFill>
                <a:gsLst>
                  <a:gs pos="5439">
                    <a:srgbClr val="353535"/>
                  </a:gs>
                  <a:gs pos="100000">
                    <a:srgbClr val="353535"/>
                  </a:gs>
                </a:gsLst>
                <a:lin ang="5400000" scaled="0"/>
              </a:gradFill>
              <a:latin typeface="Segoe UI"/>
            </a:endParaRPr>
          </a:p>
        </p:txBody>
      </p:sp>
      <p:sp>
        <p:nvSpPr>
          <p:cNvPr id="10" name="Title 3"/>
          <p:cNvSpPr txBox="1">
            <a:spLocks/>
          </p:cNvSpPr>
          <p:nvPr/>
        </p:nvSpPr>
        <p:spPr>
          <a:xfrm>
            <a:off x="276325" y="296184"/>
            <a:ext cx="10637085" cy="91731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2600" dirty="0">
                <a:solidFill>
                  <a:schemeClr val="tx1"/>
                </a:solidFill>
                <a:latin typeface="Segoe UI"/>
                <a:cs typeface="Segoe UI Semilight" panose="020B0402040204020203" pitchFamily="34" charset="0"/>
              </a:rPr>
              <a:t>Microsoft is Positioned as a Leader for the tenth consecutive year in the Gartner Magic Quadrant for Business Intelligence and Analytics Platforms</a:t>
            </a:r>
          </a:p>
        </p:txBody>
      </p:sp>
    </p:spTree>
    <p:extLst>
      <p:ext uri="{BB962C8B-B14F-4D97-AF65-F5344CB8AC3E}">
        <p14:creationId xmlns:p14="http://schemas.microsoft.com/office/powerpoint/2010/main" val="176110660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4638" y="1287462"/>
            <a:ext cx="11887200" cy="978729"/>
          </a:xfrm>
        </p:spPr>
        <p:txBody>
          <a:bodyPr/>
          <a:lstStyle/>
          <a:p>
            <a:pPr marL="228600" lvl="1" indent="0">
              <a:buNone/>
            </a:pPr>
            <a:r>
              <a:rPr lang="en-US" dirty="0">
                <a:hlinkClick r:id="rId3"/>
              </a:rPr>
              <a:t>http://aka.ms/bi</a:t>
            </a:r>
            <a:endParaRPr lang="en-US" dirty="0"/>
          </a:p>
          <a:p>
            <a:pPr lvl="2"/>
            <a:endParaRPr lang="en-US" dirty="0"/>
          </a:p>
        </p:txBody>
      </p:sp>
      <p:sp>
        <p:nvSpPr>
          <p:cNvPr id="2" name="Title 1"/>
          <p:cNvSpPr>
            <a:spLocks noGrp="1"/>
          </p:cNvSpPr>
          <p:nvPr>
            <p:ph type="title"/>
          </p:nvPr>
        </p:nvSpPr>
        <p:spPr/>
        <p:txBody>
          <a:bodyPr/>
          <a:lstStyle/>
          <a:p>
            <a:r>
              <a:rPr lang="en-US" dirty="0"/>
              <a:t>Where to find compete material</a:t>
            </a:r>
            <a:br>
              <a:rPr lang="en-US" dirty="0"/>
            </a:br>
            <a:endParaRPr lang="en-US" sz="4000" dirty="0">
              <a:gradFill>
                <a:gsLst>
                  <a:gs pos="21538">
                    <a:schemeClr val="tx1"/>
                  </a:gs>
                  <a:gs pos="33000">
                    <a:schemeClr val="tx1"/>
                  </a:gs>
                </a:gsLst>
                <a:lin ang="5400000" scaled="0"/>
              </a:gradFill>
            </a:endParaRPr>
          </a:p>
        </p:txBody>
      </p:sp>
      <p:pic>
        <p:nvPicPr>
          <p:cNvPr id="4" name="Picture 3">
            <a:extLst>
              <a:ext uri="{FF2B5EF4-FFF2-40B4-BE49-F238E27FC236}">
                <a16:creationId xmlns:a16="http://schemas.microsoft.com/office/drawing/2014/main" id="{D605010D-0833-4B45-86F0-D8181AD1A29C}"/>
              </a:ext>
            </a:extLst>
          </p:cNvPr>
          <p:cNvPicPr>
            <a:picLocks noChangeAspect="1"/>
          </p:cNvPicPr>
          <p:nvPr/>
        </p:nvPicPr>
        <p:blipFill>
          <a:blip r:embed="rId4"/>
          <a:stretch>
            <a:fillRect/>
          </a:stretch>
        </p:blipFill>
        <p:spPr>
          <a:xfrm>
            <a:off x="629046" y="2029614"/>
            <a:ext cx="5055791" cy="4626702"/>
          </a:xfrm>
          <a:prstGeom prst="rect">
            <a:avLst/>
          </a:prstGeom>
          <a:ln>
            <a:solidFill>
              <a:schemeClr val="accent1"/>
            </a:solidFill>
          </a:ln>
        </p:spPr>
      </p:pic>
      <p:sp>
        <p:nvSpPr>
          <p:cNvPr id="5" name="Rectangle 4">
            <a:extLst>
              <a:ext uri="{FF2B5EF4-FFF2-40B4-BE49-F238E27FC236}">
                <a16:creationId xmlns:a16="http://schemas.microsoft.com/office/drawing/2014/main" id="{1531F5E3-BCB1-42BD-8BAF-49B844C7A667}"/>
              </a:ext>
            </a:extLst>
          </p:cNvPr>
          <p:cNvSpPr/>
          <p:nvPr/>
        </p:nvSpPr>
        <p:spPr bwMode="auto">
          <a:xfrm>
            <a:off x="503237" y="3116263"/>
            <a:ext cx="5410200" cy="2590800"/>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E4CD45BE-6ECA-477C-BA75-21B8410BD3A7}"/>
              </a:ext>
            </a:extLst>
          </p:cNvPr>
          <p:cNvGrpSpPr/>
          <p:nvPr/>
        </p:nvGrpSpPr>
        <p:grpSpPr>
          <a:xfrm>
            <a:off x="7589837" y="1592262"/>
            <a:ext cx="4732668" cy="4884270"/>
            <a:chOff x="7589837" y="1592262"/>
            <a:chExt cx="4732668" cy="4884270"/>
          </a:xfrm>
        </p:grpSpPr>
        <p:pic>
          <p:nvPicPr>
            <p:cNvPr id="15" name="Picture 14">
              <a:extLst>
                <a:ext uri="{FF2B5EF4-FFF2-40B4-BE49-F238E27FC236}">
                  <a16:creationId xmlns:a16="http://schemas.microsoft.com/office/drawing/2014/main" id="{208390CE-6167-4E12-A496-60A31D75BA69}"/>
                </a:ext>
              </a:extLst>
            </p:cNvPr>
            <p:cNvPicPr>
              <a:picLocks noChangeAspect="1"/>
            </p:cNvPicPr>
            <p:nvPr/>
          </p:nvPicPr>
          <p:blipFill>
            <a:blip r:embed="rId5"/>
            <a:stretch>
              <a:fillRect/>
            </a:stretch>
          </p:blipFill>
          <p:spPr>
            <a:xfrm>
              <a:off x="7589837" y="1592262"/>
              <a:ext cx="2581145" cy="1574289"/>
            </a:xfrm>
            <a:prstGeom prst="rect">
              <a:avLst/>
            </a:prstGeom>
          </p:spPr>
        </p:pic>
        <p:sp>
          <p:nvSpPr>
            <p:cNvPr id="16" name="TextBox 15">
              <a:extLst>
                <a:ext uri="{FF2B5EF4-FFF2-40B4-BE49-F238E27FC236}">
                  <a16:creationId xmlns:a16="http://schemas.microsoft.com/office/drawing/2014/main" id="{D67F304D-650C-44E8-8B93-BC85F9BA0800}"/>
                </a:ext>
              </a:extLst>
            </p:cNvPr>
            <p:cNvSpPr txBox="1"/>
            <p:nvPr/>
          </p:nvSpPr>
          <p:spPr>
            <a:xfrm>
              <a:off x="10180637" y="2125662"/>
              <a:ext cx="158101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Battle Card</a:t>
              </a:r>
            </a:p>
          </p:txBody>
        </p:sp>
        <p:pic>
          <p:nvPicPr>
            <p:cNvPr id="17" name="Picture 16">
              <a:extLst>
                <a:ext uri="{FF2B5EF4-FFF2-40B4-BE49-F238E27FC236}">
                  <a16:creationId xmlns:a16="http://schemas.microsoft.com/office/drawing/2014/main" id="{54BE6CE8-14C5-47F1-A931-9B4AF5079471}"/>
                </a:ext>
              </a:extLst>
            </p:cNvPr>
            <p:cNvPicPr>
              <a:picLocks noChangeAspect="1"/>
            </p:cNvPicPr>
            <p:nvPr/>
          </p:nvPicPr>
          <p:blipFill>
            <a:blip r:embed="rId6"/>
            <a:stretch>
              <a:fillRect/>
            </a:stretch>
          </p:blipFill>
          <p:spPr>
            <a:xfrm>
              <a:off x="7592088" y="3344863"/>
              <a:ext cx="2579032" cy="1451252"/>
            </a:xfrm>
            <a:prstGeom prst="rect">
              <a:avLst/>
            </a:prstGeom>
          </p:spPr>
        </p:pic>
        <p:sp>
          <p:nvSpPr>
            <p:cNvPr id="18" name="TextBox 17">
              <a:extLst>
                <a:ext uri="{FF2B5EF4-FFF2-40B4-BE49-F238E27FC236}">
                  <a16:creationId xmlns:a16="http://schemas.microsoft.com/office/drawing/2014/main" id="{177AA467-CEFF-46CE-A344-563E04747F04}"/>
                </a:ext>
              </a:extLst>
            </p:cNvPr>
            <p:cNvSpPr txBox="1"/>
            <p:nvPr/>
          </p:nvSpPr>
          <p:spPr>
            <a:xfrm>
              <a:off x="10180637" y="3762998"/>
              <a:ext cx="214186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Compete Profile</a:t>
              </a:r>
            </a:p>
          </p:txBody>
        </p:sp>
        <p:sp>
          <p:nvSpPr>
            <p:cNvPr id="19" name="TextBox 18">
              <a:extLst>
                <a:ext uri="{FF2B5EF4-FFF2-40B4-BE49-F238E27FC236}">
                  <a16:creationId xmlns:a16="http://schemas.microsoft.com/office/drawing/2014/main" id="{DE63AAC7-E6CD-41C7-B058-E93895A5419E}"/>
                </a:ext>
              </a:extLst>
            </p:cNvPr>
            <p:cNvSpPr txBox="1"/>
            <p:nvPr/>
          </p:nvSpPr>
          <p:spPr>
            <a:xfrm>
              <a:off x="10180637" y="5439398"/>
              <a:ext cx="19959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Compete Deck</a:t>
              </a:r>
            </a:p>
          </p:txBody>
        </p:sp>
        <p:pic>
          <p:nvPicPr>
            <p:cNvPr id="20" name="Picture 19">
              <a:extLst>
                <a:ext uri="{FF2B5EF4-FFF2-40B4-BE49-F238E27FC236}">
                  <a16:creationId xmlns:a16="http://schemas.microsoft.com/office/drawing/2014/main" id="{231FA5FF-740F-4C59-A7A7-E2C732F0CF2D}"/>
                </a:ext>
              </a:extLst>
            </p:cNvPr>
            <p:cNvPicPr>
              <a:picLocks noChangeAspect="1"/>
            </p:cNvPicPr>
            <p:nvPr/>
          </p:nvPicPr>
          <p:blipFill>
            <a:blip r:embed="rId7"/>
            <a:stretch>
              <a:fillRect/>
            </a:stretch>
          </p:blipFill>
          <p:spPr>
            <a:xfrm>
              <a:off x="7589837" y="5021262"/>
              <a:ext cx="2581145" cy="1455270"/>
            </a:xfrm>
            <a:prstGeom prst="rect">
              <a:avLst/>
            </a:prstGeom>
          </p:spPr>
        </p:pic>
      </p:grpSp>
    </p:spTree>
    <p:extLst>
      <p:ext uri="{BB962C8B-B14F-4D97-AF65-F5344CB8AC3E}">
        <p14:creationId xmlns:p14="http://schemas.microsoft.com/office/powerpoint/2010/main" val="30483037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1000"/>
                            </p:stCondLst>
                            <p:childTnLst>
                              <p:par>
                                <p:cTn id="12" presetID="16" presetClass="entr" presetSubtype="21"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6A46-E5D3-4319-B2BD-D7944858C88C}"/>
              </a:ext>
            </a:extLst>
          </p:cNvPr>
          <p:cNvSpPr>
            <a:spLocks noGrp="1"/>
          </p:cNvSpPr>
          <p:nvPr>
            <p:ph type="title"/>
          </p:nvPr>
        </p:nvSpPr>
        <p:spPr/>
        <p:txBody>
          <a:bodyPr/>
          <a:lstStyle/>
          <a:p>
            <a:r>
              <a:rPr lang="en-US" dirty="0"/>
              <a:t>Power BI versus Tableau</a:t>
            </a:r>
          </a:p>
        </p:txBody>
      </p:sp>
      <p:sp>
        <p:nvSpPr>
          <p:cNvPr id="4" name="Rectangle 3">
            <a:extLst>
              <a:ext uri="{FF2B5EF4-FFF2-40B4-BE49-F238E27FC236}">
                <a16:creationId xmlns:a16="http://schemas.microsoft.com/office/drawing/2014/main" id="{C651EACD-AFE0-4FBF-B7FA-75DB2994D9F3}"/>
              </a:ext>
            </a:extLst>
          </p:cNvPr>
          <p:cNvSpPr/>
          <p:nvPr/>
        </p:nvSpPr>
        <p:spPr bwMode="auto">
          <a:xfrm>
            <a:off x="2652717" y="1495273"/>
            <a:ext cx="2331720" cy="4297680"/>
          </a:xfrm>
          <a:prstGeom prst="rect">
            <a:avLst/>
          </a:prstGeom>
          <a:solidFill>
            <a:schemeClr val="tx1"/>
          </a:solidFill>
        </p:spPr>
        <p:txBody>
          <a:bodyPr vert="horz" wrap="square" lIns="146304" tIns="457200" rIns="146304" bIns="91440" rtlCol="0">
            <a:noAutofit/>
          </a:bodyPr>
          <a:lstStyle/>
          <a:p>
            <a:pPr marL="0" lvl="1">
              <a:lnSpc>
                <a:spcPct val="90000"/>
              </a:lnSpc>
              <a:spcBef>
                <a:spcPts val="600"/>
              </a:spcBef>
            </a:pPr>
            <a:r>
              <a:rPr lang="en-US" sz="1200" dirty="0">
                <a:gradFill>
                  <a:gsLst>
                    <a:gs pos="3540">
                      <a:schemeClr val="bg1"/>
                    </a:gs>
                    <a:gs pos="49000">
                      <a:schemeClr val="bg1"/>
                    </a:gs>
                  </a:gsLst>
                  <a:lin ang="5400000" scaled="0"/>
                </a:gradFill>
              </a:rPr>
              <a:t>Power BI offers custom visuals, natural language, Q&amp;A and Quick Insights</a:t>
            </a:r>
          </a:p>
        </p:txBody>
      </p:sp>
      <p:sp>
        <p:nvSpPr>
          <p:cNvPr id="5" name="Rectangle 4">
            <a:extLst>
              <a:ext uri="{FF2B5EF4-FFF2-40B4-BE49-F238E27FC236}">
                <a16:creationId xmlns:a16="http://schemas.microsoft.com/office/drawing/2014/main" id="{3B3B8EB4-9E2C-441C-B041-9FD764DC4654}"/>
              </a:ext>
            </a:extLst>
          </p:cNvPr>
          <p:cNvSpPr/>
          <p:nvPr/>
        </p:nvSpPr>
        <p:spPr bwMode="auto">
          <a:xfrm>
            <a:off x="5030732" y="1495271"/>
            <a:ext cx="2331720" cy="4297680"/>
          </a:xfrm>
          <a:prstGeom prst="rect">
            <a:avLst/>
          </a:prstGeom>
          <a:solidFill>
            <a:schemeClr val="tx1"/>
          </a:solidFill>
        </p:spPr>
        <p:txBody>
          <a:bodyPr vert="horz" wrap="square" lIns="146304" tIns="457200" rIns="0" bIns="91440" rtlCol="0">
            <a:noAutofit/>
          </a:bodyPr>
          <a:lstStyle/>
          <a:p>
            <a:pPr marL="0" lvl="1">
              <a:spcBef>
                <a:spcPts val="600"/>
              </a:spcBef>
            </a:pPr>
            <a:r>
              <a:rPr lang="en-US" sz="1200" dirty="0">
                <a:gradFill>
                  <a:gsLst>
                    <a:gs pos="3540">
                      <a:schemeClr val="bg1"/>
                    </a:gs>
                    <a:gs pos="49000">
                      <a:schemeClr val="bg1"/>
                    </a:gs>
                  </a:gsLst>
                  <a:lin ang="5400000" scaled="0"/>
                </a:gradFill>
              </a:rPr>
              <a:t>Power BI is natively integrated into your existing investments, such as Office and Azure </a:t>
            </a:r>
          </a:p>
        </p:txBody>
      </p:sp>
      <p:sp>
        <p:nvSpPr>
          <p:cNvPr id="6" name="Rectangle 5">
            <a:extLst>
              <a:ext uri="{FF2B5EF4-FFF2-40B4-BE49-F238E27FC236}">
                <a16:creationId xmlns:a16="http://schemas.microsoft.com/office/drawing/2014/main" id="{275BAFB7-35FA-4991-9E04-3A942E1160D3}"/>
              </a:ext>
            </a:extLst>
          </p:cNvPr>
          <p:cNvSpPr/>
          <p:nvPr/>
        </p:nvSpPr>
        <p:spPr bwMode="auto">
          <a:xfrm>
            <a:off x="7408747" y="1495271"/>
            <a:ext cx="2331720" cy="4297680"/>
          </a:xfrm>
          <a:prstGeom prst="rect">
            <a:avLst/>
          </a:prstGeom>
          <a:solidFill>
            <a:schemeClr val="tx1"/>
          </a:solidFill>
        </p:spPr>
        <p:txBody>
          <a:bodyPr vert="horz" wrap="square" lIns="146304" tIns="457200" rIns="0" bIns="91440" rtlCol="0">
            <a:noAutofit/>
          </a:bodyPr>
          <a:lstStyle/>
          <a:p>
            <a:pPr marL="0" lvl="1">
              <a:lnSpc>
                <a:spcPct val="90000"/>
              </a:lnSpc>
              <a:spcBef>
                <a:spcPts val="600"/>
              </a:spcBef>
            </a:pPr>
            <a:r>
              <a:rPr lang="en-US" sz="1200" dirty="0">
                <a:gradFill>
                  <a:gsLst>
                    <a:gs pos="3540">
                      <a:schemeClr val="bg1"/>
                    </a:gs>
                    <a:gs pos="49000">
                      <a:schemeClr val="bg1"/>
                    </a:gs>
                  </a:gsLst>
                  <a:lin ang="5400000" scaled="0"/>
                </a:gradFill>
              </a:rPr>
              <a:t>Microsoft is the most visionary BI and Analytics company</a:t>
            </a:r>
          </a:p>
        </p:txBody>
      </p:sp>
      <p:sp>
        <p:nvSpPr>
          <p:cNvPr id="7" name="Rectangle 6">
            <a:extLst>
              <a:ext uri="{FF2B5EF4-FFF2-40B4-BE49-F238E27FC236}">
                <a16:creationId xmlns:a16="http://schemas.microsoft.com/office/drawing/2014/main" id="{02538621-FC58-4A78-A686-9DAF2D4E4932}"/>
              </a:ext>
            </a:extLst>
          </p:cNvPr>
          <p:cNvSpPr/>
          <p:nvPr/>
        </p:nvSpPr>
        <p:spPr bwMode="auto">
          <a:xfrm>
            <a:off x="9786763" y="1495271"/>
            <a:ext cx="2377440" cy="4297680"/>
          </a:xfrm>
          <a:prstGeom prst="rect">
            <a:avLst/>
          </a:prstGeom>
          <a:solidFill>
            <a:schemeClr val="tx1"/>
          </a:solidFill>
        </p:spPr>
        <p:txBody>
          <a:bodyPr vert="horz" wrap="square" lIns="146304" tIns="457200" rIns="0" bIns="91440" rtlCol="0">
            <a:noAutofit/>
          </a:bodyPr>
          <a:lstStyle/>
          <a:p>
            <a:pPr marL="0" lvl="1">
              <a:lnSpc>
                <a:spcPct val="90000"/>
              </a:lnSpc>
              <a:spcBef>
                <a:spcPts val="600"/>
              </a:spcBef>
            </a:pPr>
            <a:r>
              <a:rPr lang="en-US" sz="1200" dirty="0">
                <a:gradFill>
                  <a:gsLst>
                    <a:gs pos="3540">
                      <a:schemeClr val="bg1"/>
                    </a:gs>
                    <a:gs pos="49000">
                      <a:schemeClr val="bg1"/>
                    </a:gs>
                  </a:gsLst>
                  <a:lin ang="5400000" scaled="0"/>
                </a:gradFill>
              </a:rPr>
              <a:t>Power BI is priced competitively, with Pro costing $9.99/ user/month</a:t>
            </a:r>
          </a:p>
        </p:txBody>
      </p:sp>
      <p:sp>
        <p:nvSpPr>
          <p:cNvPr id="8" name="Rectangle 7">
            <a:extLst>
              <a:ext uri="{FF2B5EF4-FFF2-40B4-BE49-F238E27FC236}">
                <a16:creationId xmlns:a16="http://schemas.microsoft.com/office/drawing/2014/main" id="{F300F895-A134-4EDB-8C35-67C5D4E31BCB}"/>
              </a:ext>
            </a:extLst>
          </p:cNvPr>
          <p:cNvSpPr/>
          <p:nvPr/>
        </p:nvSpPr>
        <p:spPr bwMode="auto">
          <a:xfrm>
            <a:off x="274702" y="1502651"/>
            <a:ext cx="2331720" cy="4297680"/>
          </a:xfrm>
          <a:prstGeom prst="rect">
            <a:avLst/>
          </a:prstGeom>
          <a:solidFill>
            <a:schemeClr val="tx1"/>
          </a:solidFill>
        </p:spPr>
        <p:txBody>
          <a:bodyPr vert="horz" wrap="square" lIns="146304" tIns="457200" rIns="91440" bIns="91440" rtlCol="0">
            <a:noAutofit/>
          </a:bodyPr>
          <a:lstStyle/>
          <a:p>
            <a:pPr marL="0" lvl="1">
              <a:lnSpc>
                <a:spcPct val="90000"/>
              </a:lnSpc>
              <a:spcBef>
                <a:spcPts val="600"/>
              </a:spcBef>
            </a:pPr>
            <a:r>
              <a:rPr lang="en-US" sz="1200" dirty="0">
                <a:gradFill>
                  <a:gsLst>
                    <a:gs pos="3540">
                      <a:schemeClr val="bg1"/>
                    </a:gs>
                    <a:gs pos="49000">
                      <a:schemeClr val="bg1"/>
                    </a:gs>
                  </a:gsLst>
                  <a:lin ang="5400000" scaled="0"/>
                </a:gradFill>
              </a:rPr>
              <a:t>Power BI offers excellent data preparation and connectors</a:t>
            </a:r>
          </a:p>
        </p:txBody>
      </p:sp>
      <p:sp>
        <p:nvSpPr>
          <p:cNvPr id="9" name="Rectangle 8">
            <a:extLst>
              <a:ext uri="{FF2B5EF4-FFF2-40B4-BE49-F238E27FC236}">
                <a16:creationId xmlns:a16="http://schemas.microsoft.com/office/drawing/2014/main" id="{65F42ACC-6410-4FAD-8A46-EABDFB1F1B0B}"/>
              </a:ext>
            </a:extLst>
          </p:cNvPr>
          <p:cNvSpPr/>
          <p:nvPr/>
        </p:nvSpPr>
        <p:spPr bwMode="auto">
          <a:xfrm flipH="1">
            <a:off x="274702" y="1495271"/>
            <a:ext cx="233172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92E39E7-2FEE-45B3-B6B9-1AC58D60291C}"/>
              </a:ext>
            </a:extLst>
          </p:cNvPr>
          <p:cNvSpPr/>
          <p:nvPr/>
        </p:nvSpPr>
        <p:spPr bwMode="auto">
          <a:xfrm>
            <a:off x="1197325" y="1287462"/>
            <a:ext cx="486474" cy="486474"/>
          </a:xfrm>
          <a:prstGeom prst="ellipse">
            <a:avLst/>
          </a:prstGeom>
          <a:solidFill>
            <a:schemeClr val="tx1"/>
          </a:solidFill>
          <a:ln w="4445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11504">
                      <a:srgbClr val="FFB900"/>
                    </a:gs>
                    <a:gs pos="39000">
                      <a:srgbClr val="FFB900"/>
                    </a:gs>
                  </a:gsLst>
                  <a:lin ang="5400000" scaled="0"/>
                </a:gradFill>
                <a:ea typeface="Segoe UI" pitchFamily="34" charset="0"/>
                <a:cs typeface="Segoe UI" pitchFamily="34" charset="0"/>
              </a:rPr>
              <a:t>1</a:t>
            </a:r>
          </a:p>
        </p:txBody>
      </p:sp>
      <p:grpSp>
        <p:nvGrpSpPr>
          <p:cNvPr id="11" name="Group 10">
            <a:extLst>
              <a:ext uri="{FF2B5EF4-FFF2-40B4-BE49-F238E27FC236}">
                <a16:creationId xmlns:a16="http://schemas.microsoft.com/office/drawing/2014/main" id="{0BCB489C-8684-4357-BA03-471EDAE2F2E5}"/>
              </a:ext>
            </a:extLst>
          </p:cNvPr>
          <p:cNvGrpSpPr/>
          <p:nvPr/>
        </p:nvGrpSpPr>
        <p:grpSpPr>
          <a:xfrm>
            <a:off x="10223308" y="3161834"/>
            <a:ext cx="1504351" cy="1301491"/>
            <a:chOff x="9637700" y="4019572"/>
            <a:chExt cx="2149524" cy="1859662"/>
          </a:xfrm>
        </p:grpSpPr>
        <p:sp>
          <p:nvSpPr>
            <p:cNvPr id="12" name="Freeform 131">
              <a:extLst>
                <a:ext uri="{FF2B5EF4-FFF2-40B4-BE49-F238E27FC236}">
                  <a16:creationId xmlns:a16="http://schemas.microsoft.com/office/drawing/2014/main" id="{79A0808E-7608-436C-B2C9-CF32C8DE7AC2}"/>
                </a:ext>
              </a:extLst>
            </p:cNvPr>
            <p:cNvSpPr/>
            <p:nvPr/>
          </p:nvSpPr>
          <p:spPr bwMode="auto">
            <a:xfrm>
              <a:off x="10514625" y="4594530"/>
              <a:ext cx="1272599" cy="1284704"/>
            </a:xfrm>
            <a:custGeom>
              <a:avLst/>
              <a:gdLst>
                <a:gd name="connsiteX0" fmla="*/ 598744 w 1272599"/>
                <a:gd name="connsiteY0" fmla="*/ 291627 h 1284704"/>
                <a:gd name="connsiteX1" fmla="*/ 598744 w 1272599"/>
                <a:gd name="connsiteY1" fmla="*/ 376495 h 1284704"/>
                <a:gd name="connsiteX2" fmla="*/ 453180 w 1272599"/>
                <a:gd name="connsiteY2" fmla="*/ 546928 h 1284704"/>
                <a:gd name="connsiteX3" fmla="*/ 624288 w 1272599"/>
                <a:gd name="connsiteY3" fmla="*/ 717362 h 1284704"/>
                <a:gd name="connsiteX4" fmla="*/ 701269 w 1272599"/>
                <a:gd name="connsiteY4" fmla="*/ 768352 h 1284704"/>
                <a:gd name="connsiteX5" fmla="*/ 641434 w 1272599"/>
                <a:gd name="connsiteY5" fmla="*/ 802229 h 1284704"/>
                <a:gd name="connsiteX6" fmla="*/ 513015 w 1272599"/>
                <a:gd name="connsiteY6" fmla="*/ 768352 h 1284704"/>
                <a:gd name="connsiteX7" fmla="*/ 487472 w 1272599"/>
                <a:gd name="connsiteY7" fmla="*/ 751239 h 1284704"/>
                <a:gd name="connsiteX8" fmla="*/ 444782 w 1272599"/>
                <a:gd name="connsiteY8" fmla="*/ 896177 h 1284704"/>
                <a:gd name="connsiteX9" fmla="*/ 461578 w 1272599"/>
                <a:gd name="connsiteY9" fmla="*/ 904559 h 1284704"/>
                <a:gd name="connsiteX10" fmla="*/ 598744 w 1272599"/>
                <a:gd name="connsiteY10" fmla="*/ 938436 h 1284704"/>
                <a:gd name="connsiteX11" fmla="*/ 598744 w 1272599"/>
                <a:gd name="connsiteY11" fmla="*/ 1023653 h 1284704"/>
                <a:gd name="connsiteX12" fmla="*/ 727163 w 1272599"/>
                <a:gd name="connsiteY12" fmla="*/ 1023653 h 1284704"/>
                <a:gd name="connsiteX13" fmla="*/ 727163 w 1272599"/>
                <a:gd name="connsiteY13" fmla="*/ 930054 h 1284704"/>
                <a:gd name="connsiteX14" fmla="*/ 872377 w 1272599"/>
                <a:gd name="connsiteY14" fmla="*/ 759970 h 1284704"/>
                <a:gd name="connsiteX15" fmla="*/ 718415 w 1272599"/>
                <a:gd name="connsiteY15" fmla="*/ 581155 h 1284704"/>
                <a:gd name="connsiteX16" fmla="*/ 633036 w 1272599"/>
                <a:gd name="connsiteY16" fmla="*/ 529815 h 1284704"/>
                <a:gd name="connsiteX17" fmla="*/ 684123 w 1272599"/>
                <a:gd name="connsiteY17" fmla="*/ 504320 h 1284704"/>
                <a:gd name="connsiteX18" fmla="*/ 795396 w 1272599"/>
                <a:gd name="connsiteY18" fmla="*/ 529815 h 1284704"/>
                <a:gd name="connsiteX19" fmla="*/ 812542 w 1272599"/>
                <a:gd name="connsiteY19" fmla="*/ 546928 h 1284704"/>
                <a:gd name="connsiteX20" fmla="*/ 821290 w 1272599"/>
                <a:gd name="connsiteY20" fmla="*/ 521433 h 1284704"/>
                <a:gd name="connsiteX21" fmla="*/ 855581 w 1272599"/>
                <a:gd name="connsiteY21" fmla="*/ 402339 h 1284704"/>
                <a:gd name="connsiteX22" fmla="*/ 838435 w 1272599"/>
                <a:gd name="connsiteY22" fmla="*/ 393608 h 1284704"/>
                <a:gd name="connsiteX23" fmla="*/ 727163 w 1272599"/>
                <a:gd name="connsiteY23" fmla="*/ 368113 h 1284704"/>
                <a:gd name="connsiteX24" fmla="*/ 727163 w 1272599"/>
                <a:gd name="connsiteY24" fmla="*/ 291627 h 1284704"/>
                <a:gd name="connsiteX25" fmla="*/ 598744 w 1272599"/>
                <a:gd name="connsiteY25" fmla="*/ 291627 h 1284704"/>
                <a:gd name="connsiteX26" fmla="*/ 630247 w 1272599"/>
                <a:gd name="connsiteY26" fmla="*/ 0 h 1284704"/>
                <a:gd name="connsiteX27" fmla="*/ 1272599 w 1272599"/>
                <a:gd name="connsiteY27" fmla="*/ 642352 h 1284704"/>
                <a:gd name="connsiteX28" fmla="*/ 630247 w 1272599"/>
                <a:gd name="connsiteY28" fmla="*/ 1284704 h 1284704"/>
                <a:gd name="connsiteX29" fmla="*/ 945 w 1272599"/>
                <a:gd name="connsiteY29" fmla="*/ 771809 h 1284704"/>
                <a:gd name="connsiteX30" fmla="*/ 0 w 1272599"/>
                <a:gd name="connsiteY30" fmla="*/ 762428 h 1284704"/>
                <a:gd name="connsiteX31" fmla="*/ 58028 w 1272599"/>
                <a:gd name="connsiteY31" fmla="*/ 744415 h 1284704"/>
                <a:gd name="connsiteX32" fmla="*/ 490855 w 1272599"/>
                <a:gd name="connsiteY32" fmla="*/ 91431 h 1284704"/>
                <a:gd name="connsiteX33" fmla="*/ 483495 w 1272599"/>
                <a:gd name="connsiteY33" fmla="*/ 18420 h 1284704"/>
                <a:gd name="connsiteX34" fmla="*/ 500791 w 1272599"/>
                <a:gd name="connsiteY34" fmla="*/ 13051 h 1284704"/>
                <a:gd name="connsiteX35" fmla="*/ 630247 w 1272599"/>
                <a:gd name="connsiteY35" fmla="*/ 0 h 12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2599" h="1284704">
                  <a:moveTo>
                    <a:pt x="598744" y="291627"/>
                  </a:moveTo>
                  <a:cubicBezTo>
                    <a:pt x="598744" y="376495"/>
                    <a:pt x="598744" y="376495"/>
                    <a:pt x="598744" y="376495"/>
                  </a:cubicBezTo>
                  <a:cubicBezTo>
                    <a:pt x="513015" y="402339"/>
                    <a:pt x="453180" y="461712"/>
                    <a:pt x="453180" y="546928"/>
                  </a:cubicBezTo>
                  <a:cubicBezTo>
                    <a:pt x="453180" y="649258"/>
                    <a:pt x="547307" y="691867"/>
                    <a:pt x="624288" y="717362"/>
                  </a:cubicBezTo>
                  <a:cubicBezTo>
                    <a:pt x="692871" y="742857"/>
                    <a:pt x="701269" y="759970"/>
                    <a:pt x="701269" y="768352"/>
                  </a:cubicBezTo>
                  <a:cubicBezTo>
                    <a:pt x="701269" y="793847"/>
                    <a:pt x="666977" y="802229"/>
                    <a:pt x="641434" y="802229"/>
                  </a:cubicBezTo>
                  <a:cubicBezTo>
                    <a:pt x="581598" y="802229"/>
                    <a:pt x="530161" y="776734"/>
                    <a:pt x="513015" y="768352"/>
                  </a:cubicBezTo>
                  <a:cubicBezTo>
                    <a:pt x="487472" y="751239"/>
                    <a:pt x="487472" y="751239"/>
                    <a:pt x="487472" y="751239"/>
                  </a:cubicBezTo>
                  <a:cubicBezTo>
                    <a:pt x="444782" y="896177"/>
                    <a:pt x="444782" y="896177"/>
                    <a:pt x="444782" y="896177"/>
                  </a:cubicBezTo>
                  <a:cubicBezTo>
                    <a:pt x="461578" y="904559"/>
                    <a:pt x="461578" y="904559"/>
                    <a:pt x="461578" y="904559"/>
                  </a:cubicBezTo>
                  <a:cubicBezTo>
                    <a:pt x="495869" y="921672"/>
                    <a:pt x="547307" y="938436"/>
                    <a:pt x="598744" y="938436"/>
                  </a:cubicBezTo>
                  <a:cubicBezTo>
                    <a:pt x="598744" y="1023653"/>
                    <a:pt x="598744" y="1023653"/>
                    <a:pt x="598744" y="1023653"/>
                  </a:cubicBezTo>
                  <a:cubicBezTo>
                    <a:pt x="727163" y="1023653"/>
                    <a:pt x="727163" y="1023653"/>
                    <a:pt x="727163" y="1023653"/>
                  </a:cubicBezTo>
                  <a:cubicBezTo>
                    <a:pt x="727163" y="930054"/>
                    <a:pt x="727163" y="930054"/>
                    <a:pt x="727163" y="930054"/>
                  </a:cubicBezTo>
                  <a:cubicBezTo>
                    <a:pt x="812542" y="912941"/>
                    <a:pt x="872377" y="844838"/>
                    <a:pt x="872377" y="759970"/>
                  </a:cubicBezTo>
                  <a:cubicBezTo>
                    <a:pt x="872377" y="674753"/>
                    <a:pt x="829687" y="623414"/>
                    <a:pt x="718415" y="581155"/>
                  </a:cubicBezTo>
                  <a:cubicBezTo>
                    <a:pt x="675725" y="564041"/>
                    <a:pt x="633036" y="546928"/>
                    <a:pt x="633036" y="529815"/>
                  </a:cubicBezTo>
                  <a:cubicBezTo>
                    <a:pt x="633036" y="504320"/>
                    <a:pt x="658579" y="504320"/>
                    <a:pt x="684123" y="504320"/>
                  </a:cubicBezTo>
                  <a:cubicBezTo>
                    <a:pt x="735561" y="504320"/>
                    <a:pt x="769852" y="521433"/>
                    <a:pt x="795396" y="529815"/>
                  </a:cubicBezTo>
                  <a:cubicBezTo>
                    <a:pt x="812542" y="546928"/>
                    <a:pt x="812542" y="546928"/>
                    <a:pt x="812542" y="546928"/>
                  </a:cubicBezTo>
                  <a:cubicBezTo>
                    <a:pt x="821290" y="521433"/>
                    <a:pt x="821290" y="521433"/>
                    <a:pt x="821290" y="521433"/>
                  </a:cubicBezTo>
                  <a:cubicBezTo>
                    <a:pt x="855581" y="402339"/>
                    <a:pt x="855581" y="402339"/>
                    <a:pt x="855581" y="402339"/>
                  </a:cubicBezTo>
                  <a:cubicBezTo>
                    <a:pt x="838435" y="393608"/>
                    <a:pt x="838435" y="393608"/>
                    <a:pt x="838435" y="393608"/>
                  </a:cubicBezTo>
                  <a:cubicBezTo>
                    <a:pt x="812542" y="385226"/>
                    <a:pt x="778250" y="376495"/>
                    <a:pt x="727163" y="368113"/>
                  </a:cubicBezTo>
                  <a:cubicBezTo>
                    <a:pt x="727163" y="291627"/>
                    <a:pt x="727163" y="291627"/>
                    <a:pt x="727163" y="291627"/>
                  </a:cubicBezTo>
                  <a:cubicBezTo>
                    <a:pt x="598744" y="291627"/>
                    <a:pt x="598744" y="291627"/>
                    <a:pt x="598744" y="291627"/>
                  </a:cubicBezTo>
                  <a:close/>
                  <a:moveTo>
                    <a:pt x="630247" y="0"/>
                  </a:moveTo>
                  <a:cubicBezTo>
                    <a:pt x="985008" y="0"/>
                    <a:pt x="1272599" y="287591"/>
                    <a:pt x="1272599" y="642352"/>
                  </a:cubicBezTo>
                  <a:cubicBezTo>
                    <a:pt x="1272599" y="997113"/>
                    <a:pt x="985008" y="1284704"/>
                    <a:pt x="630247" y="1284704"/>
                  </a:cubicBezTo>
                  <a:cubicBezTo>
                    <a:pt x="319831" y="1284704"/>
                    <a:pt x="60842" y="1064517"/>
                    <a:pt x="945" y="771809"/>
                  </a:cubicBezTo>
                  <a:lnTo>
                    <a:pt x="0" y="762428"/>
                  </a:lnTo>
                  <a:lnTo>
                    <a:pt x="58028" y="744415"/>
                  </a:lnTo>
                  <a:cubicBezTo>
                    <a:pt x="312382" y="636832"/>
                    <a:pt x="490855" y="384974"/>
                    <a:pt x="490855" y="91431"/>
                  </a:cubicBezTo>
                  <a:lnTo>
                    <a:pt x="483495" y="18420"/>
                  </a:lnTo>
                  <a:lnTo>
                    <a:pt x="500791" y="13051"/>
                  </a:lnTo>
                  <a:cubicBezTo>
                    <a:pt x="542606" y="4494"/>
                    <a:pt x="585902" y="0"/>
                    <a:pt x="630247" y="0"/>
                  </a:cubicBezTo>
                  <a:close/>
                </a:path>
              </a:pathLst>
            </a:custGeom>
            <a:solidFill>
              <a:srgbClr val="757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47C61FF-D1AF-41D6-80ED-3ECA435EF519}"/>
                </a:ext>
              </a:extLst>
            </p:cNvPr>
            <p:cNvGrpSpPr/>
            <p:nvPr/>
          </p:nvGrpSpPr>
          <p:grpSpPr>
            <a:xfrm>
              <a:off x="9637700" y="4019572"/>
              <a:ext cx="1280146" cy="1280146"/>
              <a:chOff x="8116276" y="3558351"/>
              <a:chExt cx="1280146" cy="1280146"/>
            </a:xfrm>
          </p:grpSpPr>
          <p:sp>
            <p:nvSpPr>
              <p:cNvPr id="14" name="Freeform 122">
                <a:extLst>
                  <a:ext uri="{FF2B5EF4-FFF2-40B4-BE49-F238E27FC236}">
                    <a16:creationId xmlns:a16="http://schemas.microsoft.com/office/drawing/2014/main" id="{117A2BAF-BCD4-4115-BD3A-F06FDF8D1EAD}"/>
                  </a:ext>
                </a:extLst>
              </p:cNvPr>
              <p:cNvSpPr/>
              <p:nvPr/>
            </p:nvSpPr>
            <p:spPr bwMode="auto">
              <a:xfrm>
                <a:off x="8116276" y="3558351"/>
                <a:ext cx="1280146" cy="1280146"/>
              </a:xfrm>
              <a:custGeom>
                <a:avLst/>
                <a:gdLst>
                  <a:gd name="connsiteX0" fmla="*/ 640074 w 1280146"/>
                  <a:gd name="connsiteY0" fmla="*/ 124271 h 1280146"/>
                  <a:gd name="connsiteX1" fmla="*/ 124271 w 1280146"/>
                  <a:gd name="connsiteY1" fmla="*/ 640074 h 1280146"/>
                  <a:gd name="connsiteX2" fmla="*/ 640074 w 1280146"/>
                  <a:gd name="connsiteY2" fmla="*/ 1155877 h 1280146"/>
                  <a:gd name="connsiteX3" fmla="*/ 1155877 w 1280146"/>
                  <a:gd name="connsiteY3" fmla="*/ 640074 h 1280146"/>
                  <a:gd name="connsiteX4" fmla="*/ 640074 w 1280146"/>
                  <a:gd name="connsiteY4" fmla="*/ 124271 h 1280146"/>
                  <a:gd name="connsiteX5" fmla="*/ 640073 w 1280146"/>
                  <a:gd name="connsiteY5" fmla="*/ 0 h 1280146"/>
                  <a:gd name="connsiteX6" fmla="*/ 1280146 w 1280146"/>
                  <a:gd name="connsiteY6" fmla="*/ 640073 h 1280146"/>
                  <a:gd name="connsiteX7" fmla="*/ 640073 w 1280146"/>
                  <a:gd name="connsiteY7" fmla="*/ 1280146 h 1280146"/>
                  <a:gd name="connsiteX8" fmla="*/ 0 w 1280146"/>
                  <a:gd name="connsiteY8" fmla="*/ 640073 h 1280146"/>
                  <a:gd name="connsiteX9" fmla="*/ 640073 w 1280146"/>
                  <a:gd name="connsiteY9" fmla="*/ 0 h 128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146" h="1280146">
                    <a:moveTo>
                      <a:pt x="640074" y="124271"/>
                    </a:moveTo>
                    <a:cubicBezTo>
                      <a:pt x="355204" y="124271"/>
                      <a:pt x="124271" y="355204"/>
                      <a:pt x="124271" y="640074"/>
                    </a:cubicBezTo>
                    <a:cubicBezTo>
                      <a:pt x="124271" y="924944"/>
                      <a:pt x="355204" y="1155877"/>
                      <a:pt x="640074" y="1155877"/>
                    </a:cubicBezTo>
                    <a:cubicBezTo>
                      <a:pt x="924944" y="1155877"/>
                      <a:pt x="1155877" y="924944"/>
                      <a:pt x="1155877" y="640074"/>
                    </a:cubicBezTo>
                    <a:cubicBezTo>
                      <a:pt x="1155877" y="355204"/>
                      <a:pt x="924944" y="124271"/>
                      <a:pt x="640074" y="124271"/>
                    </a:cubicBezTo>
                    <a:close/>
                    <a:moveTo>
                      <a:pt x="640073" y="0"/>
                    </a:moveTo>
                    <a:cubicBezTo>
                      <a:pt x="993576" y="0"/>
                      <a:pt x="1280146" y="286570"/>
                      <a:pt x="1280146" y="640073"/>
                    </a:cubicBezTo>
                    <a:cubicBezTo>
                      <a:pt x="1280146" y="993576"/>
                      <a:pt x="993576" y="1280146"/>
                      <a:pt x="640073" y="1280146"/>
                    </a:cubicBezTo>
                    <a:cubicBezTo>
                      <a:pt x="286570" y="1280146"/>
                      <a:pt x="0" y="993576"/>
                      <a:pt x="0" y="640073"/>
                    </a:cubicBezTo>
                    <a:cubicBezTo>
                      <a:pt x="0" y="286570"/>
                      <a:pt x="286570" y="0"/>
                      <a:pt x="640073" y="0"/>
                    </a:cubicBez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53">
                <a:extLst>
                  <a:ext uri="{FF2B5EF4-FFF2-40B4-BE49-F238E27FC236}">
                    <a16:creationId xmlns:a16="http://schemas.microsoft.com/office/drawing/2014/main" id="{2FBB3A18-B7B8-436C-BE24-CD9673622B3F}"/>
                  </a:ext>
                </a:extLst>
              </p:cNvPr>
              <p:cNvSpPr>
                <a:spLocks/>
              </p:cNvSpPr>
              <p:nvPr/>
            </p:nvSpPr>
            <p:spPr bwMode="auto">
              <a:xfrm>
                <a:off x="8515918" y="3774008"/>
                <a:ext cx="479288" cy="820522"/>
              </a:xfrm>
              <a:custGeom>
                <a:avLst/>
                <a:gdLst>
                  <a:gd name="T0" fmla="*/ 440 w 1222"/>
                  <a:gd name="T1" fmla="*/ 2096 h 2096"/>
                  <a:gd name="T2" fmla="*/ 807 w 1222"/>
                  <a:gd name="T3" fmla="*/ 2096 h 2096"/>
                  <a:gd name="T4" fmla="*/ 807 w 1222"/>
                  <a:gd name="T5" fmla="*/ 1828 h 2096"/>
                  <a:gd name="T6" fmla="*/ 1222 w 1222"/>
                  <a:gd name="T7" fmla="*/ 1341 h 2096"/>
                  <a:gd name="T8" fmla="*/ 1222 w 1222"/>
                  <a:gd name="T9" fmla="*/ 1341 h 2096"/>
                  <a:gd name="T10" fmla="*/ 782 w 1222"/>
                  <a:gd name="T11" fmla="*/ 829 h 2096"/>
                  <a:gd name="T12" fmla="*/ 782 w 1222"/>
                  <a:gd name="T13" fmla="*/ 829 h 2096"/>
                  <a:gd name="T14" fmla="*/ 538 w 1222"/>
                  <a:gd name="T15" fmla="*/ 682 h 2096"/>
                  <a:gd name="T16" fmla="*/ 538 w 1222"/>
                  <a:gd name="T17" fmla="*/ 682 h 2096"/>
                  <a:gd name="T18" fmla="*/ 684 w 1222"/>
                  <a:gd name="T19" fmla="*/ 609 h 2096"/>
                  <a:gd name="T20" fmla="*/ 684 w 1222"/>
                  <a:gd name="T21" fmla="*/ 609 h 2096"/>
                  <a:gd name="T22" fmla="*/ 1002 w 1222"/>
                  <a:gd name="T23" fmla="*/ 682 h 2096"/>
                  <a:gd name="T24" fmla="*/ 1002 w 1222"/>
                  <a:gd name="T25" fmla="*/ 682 h 2096"/>
                  <a:gd name="T26" fmla="*/ 1051 w 1222"/>
                  <a:gd name="T27" fmla="*/ 731 h 2096"/>
                  <a:gd name="T28" fmla="*/ 1076 w 1222"/>
                  <a:gd name="T29" fmla="*/ 658 h 2096"/>
                  <a:gd name="T30" fmla="*/ 1174 w 1222"/>
                  <a:gd name="T31" fmla="*/ 317 h 2096"/>
                  <a:gd name="T32" fmla="*/ 1125 w 1222"/>
                  <a:gd name="T33" fmla="*/ 292 h 2096"/>
                  <a:gd name="T34" fmla="*/ 807 w 1222"/>
                  <a:gd name="T35" fmla="*/ 219 h 2096"/>
                  <a:gd name="T36" fmla="*/ 807 w 1222"/>
                  <a:gd name="T37" fmla="*/ 219 h 2096"/>
                  <a:gd name="T38" fmla="*/ 807 w 1222"/>
                  <a:gd name="T39" fmla="*/ 0 h 2096"/>
                  <a:gd name="T40" fmla="*/ 440 w 1222"/>
                  <a:gd name="T41" fmla="*/ 0 h 2096"/>
                  <a:gd name="T42" fmla="*/ 440 w 1222"/>
                  <a:gd name="T43" fmla="*/ 243 h 2096"/>
                  <a:gd name="T44" fmla="*/ 24 w 1222"/>
                  <a:gd name="T45" fmla="*/ 731 h 2096"/>
                  <a:gd name="T46" fmla="*/ 24 w 1222"/>
                  <a:gd name="T47" fmla="*/ 731 h 2096"/>
                  <a:gd name="T48" fmla="*/ 513 w 1222"/>
                  <a:gd name="T49" fmla="*/ 1219 h 2096"/>
                  <a:gd name="T50" fmla="*/ 513 w 1222"/>
                  <a:gd name="T51" fmla="*/ 1219 h 2096"/>
                  <a:gd name="T52" fmla="*/ 733 w 1222"/>
                  <a:gd name="T53" fmla="*/ 1365 h 2096"/>
                  <a:gd name="T54" fmla="*/ 733 w 1222"/>
                  <a:gd name="T55" fmla="*/ 1365 h 2096"/>
                  <a:gd name="T56" fmla="*/ 562 w 1222"/>
                  <a:gd name="T57" fmla="*/ 1462 h 2096"/>
                  <a:gd name="T58" fmla="*/ 562 w 1222"/>
                  <a:gd name="T59" fmla="*/ 1462 h 2096"/>
                  <a:gd name="T60" fmla="*/ 195 w 1222"/>
                  <a:gd name="T61" fmla="*/ 1365 h 2096"/>
                  <a:gd name="T62" fmla="*/ 195 w 1222"/>
                  <a:gd name="T63" fmla="*/ 1365 h 2096"/>
                  <a:gd name="T64" fmla="*/ 122 w 1222"/>
                  <a:gd name="T65" fmla="*/ 1316 h 2096"/>
                  <a:gd name="T66" fmla="*/ 0 w 1222"/>
                  <a:gd name="T67" fmla="*/ 1731 h 2096"/>
                  <a:gd name="T68" fmla="*/ 0 w 1222"/>
                  <a:gd name="T69" fmla="*/ 1731 h 2096"/>
                  <a:gd name="T70" fmla="*/ 48 w 1222"/>
                  <a:gd name="T71" fmla="*/ 1755 h 2096"/>
                  <a:gd name="T72" fmla="*/ 440 w 1222"/>
                  <a:gd name="T73" fmla="*/ 1852 h 2096"/>
                  <a:gd name="T74" fmla="*/ 440 w 1222"/>
                  <a:gd name="T75" fmla="*/ 1852 h 2096"/>
                  <a:gd name="T76" fmla="*/ 440 w 1222"/>
                  <a:gd name="T77" fmla="*/ 2096 h 2096"/>
                  <a:gd name="T78" fmla="*/ 440 w 1222"/>
                  <a:gd name="T79" fmla="*/ 2096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2" h="2096">
                    <a:moveTo>
                      <a:pt x="440" y="2096"/>
                    </a:moveTo>
                    <a:cubicBezTo>
                      <a:pt x="807" y="2096"/>
                      <a:pt x="807" y="2096"/>
                      <a:pt x="807" y="2096"/>
                    </a:cubicBezTo>
                    <a:cubicBezTo>
                      <a:pt x="807" y="1828"/>
                      <a:pt x="807" y="1828"/>
                      <a:pt x="807" y="1828"/>
                    </a:cubicBezTo>
                    <a:cubicBezTo>
                      <a:pt x="1051" y="1779"/>
                      <a:pt x="1222" y="1584"/>
                      <a:pt x="1222" y="1341"/>
                    </a:cubicBezTo>
                    <a:cubicBezTo>
                      <a:pt x="1222" y="1341"/>
                      <a:pt x="1222" y="1341"/>
                      <a:pt x="1222" y="1341"/>
                    </a:cubicBezTo>
                    <a:cubicBezTo>
                      <a:pt x="1222" y="1097"/>
                      <a:pt x="1100" y="950"/>
                      <a:pt x="782" y="829"/>
                    </a:cubicBezTo>
                    <a:cubicBezTo>
                      <a:pt x="782" y="829"/>
                      <a:pt x="782" y="829"/>
                      <a:pt x="782" y="829"/>
                    </a:cubicBezTo>
                    <a:cubicBezTo>
                      <a:pt x="660" y="780"/>
                      <a:pt x="538" y="731"/>
                      <a:pt x="538" y="682"/>
                    </a:cubicBezTo>
                    <a:cubicBezTo>
                      <a:pt x="538" y="682"/>
                      <a:pt x="538" y="682"/>
                      <a:pt x="538" y="682"/>
                    </a:cubicBezTo>
                    <a:cubicBezTo>
                      <a:pt x="538" y="609"/>
                      <a:pt x="611" y="609"/>
                      <a:pt x="684" y="609"/>
                    </a:cubicBezTo>
                    <a:cubicBezTo>
                      <a:pt x="684" y="609"/>
                      <a:pt x="684" y="609"/>
                      <a:pt x="684" y="609"/>
                    </a:cubicBezTo>
                    <a:cubicBezTo>
                      <a:pt x="831" y="609"/>
                      <a:pt x="929" y="658"/>
                      <a:pt x="1002" y="682"/>
                    </a:cubicBezTo>
                    <a:cubicBezTo>
                      <a:pt x="1002" y="682"/>
                      <a:pt x="1002" y="682"/>
                      <a:pt x="1002" y="682"/>
                    </a:cubicBezTo>
                    <a:cubicBezTo>
                      <a:pt x="1051" y="731"/>
                      <a:pt x="1051" y="731"/>
                      <a:pt x="1051" y="731"/>
                    </a:cubicBezTo>
                    <a:cubicBezTo>
                      <a:pt x="1076" y="658"/>
                      <a:pt x="1076" y="658"/>
                      <a:pt x="1076" y="658"/>
                    </a:cubicBezTo>
                    <a:cubicBezTo>
                      <a:pt x="1174" y="317"/>
                      <a:pt x="1174" y="317"/>
                      <a:pt x="1174" y="317"/>
                    </a:cubicBezTo>
                    <a:cubicBezTo>
                      <a:pt x="1125" y="292"/>
                      <a:pt x="1125" y="292"/>
                      <a:pt x="1125" y="292"/>
                    </a:cubicBezTo>
                    <a:cubicBezTo>
                      <a:pt x="1051" y="268"/>
                      <a:pt x="953" y="243"/>
                      <a:pt x="807" y="219"/>
                    </a:cubicBezTo>
                    <a:cubicBezTo>
                      <a:pt x="807" y="219"/>
                      <a:pt x="807" y="219"/>
                      <a:pt x="807" y="219"/>
                    </a:cubicBezTo>
                    <a:cubicBezTo>
                      <a:pt x="807" y="0"/>
                      <a:pt x="807" y="0"/>
                      <a:pt x="807" y="0"/>
                    </a:cubicBezTo>
                    <a:cubicBezTo>
                      <a:pt x="440" y="0"/>
                      <a:pt x="440" y="0"/>
                      <a:pt x="440" y="0"/>
                    </a:cubicBezTo>
                    <a:cubicBezTo>
                      <a:pt x="440" y="243"/>
                      <a:pt x="440" y="243"/>
                      <a:pt x="440" y="243"/>
                    </a:cubicBezTo>
                    <a:cubicBezTo>
                      <a:pt x="195" y="317"/>
                      <a:pt x="24" y="487"/>
                      <a:pt x="24" y="731"/>
                    </a:cubicBezTo>
                    <a:cubicBezTo>
                      <a:pt x="24" y="731"/>
                      <a:pt x="24" y="731"/>
                      <a:pt x="24" y="731"/>
                    </a:cubicBezTo>
                    <a:cubicBezTo>
                      <a:pt x="24" y="1024"/>
                      <a:pt x="293" y="1146"/>
                      <a:pt x="513" y="1219"/>
                    </a:cubicBezTo>
                    <a:cubicBezTo>
                      <a:pt x="513" y="1219"/>
                      <a:pt x="513" y="1219"/>
                      <a:pt x="513" y="1219"/>
                    </a:cubicBezTo>
                    <a:cubicBezTo>
                      <a:pt x="709" y="1292"/>
                      <a:pt x="733" y="1341"/>
                      <a:pt x="733" y="1365"/>
                    </a:cubicBezTo>
                    <a:cubicBezTo>
                      <a:pt x="733" y="1365"/>
                      <a:pt x="733" y="1365"/>
                      <a:pt x="733" y="1365"/>
                    </a:cubicBezTo>
                    <a:cubicBezTo>
                      <a:pt x="733" y="1438"/>
                      <a:pt x="635" y="1462"/>
                      <a:pt x="562" y="1462"/>
                    </a:cubicBezTo>
                    <a:cubicBezTo>
                      <a:pt x="562" y="1462"/>
                      <a:pt x="562" y="1462"/>
                      <a:pt x="562" y="1462"/>
                    </a:cubicBezTo>
                    <a:cubicBezTo>
                      <a:pt x="391" y="1462"/>
                      <a:pt x="244" y="1389"/>
                      <a:pt x="195" y="1365"/>
                    </a:cubicBezTo>
                    <a:cubicBezTo>
                      <a:pt x="195" y="1365"/>
                      <a:pt x="195" y="1365"/>
                      <a:pt x="195" y="1365"/>
                    </a:cubicBezTo>
                    <a:cubicBezTo>
                      <a:pt x="122" y="1316"/>
                      <a:pt x="122" y="1316"/>
                      <a:pt x="122" y="1316"/>
                    </a:cubicBezTo>
                    <a:cubicBezTo>
                      <a:pt x="0" y="1731"/>
                      <a:pt x="0" y="1731"/>
                      <a:pt x="0" y="1731"/>
                    </a:cubicBezTo>
                    <a:cubicBezTo>
                      <a:pt x="0" y="1731"/>
                      <a:pt x="0" y="1731"/>
                      <a:pt x="0" y="1731"/>
                    </a:cubicBezTo>
                    <a:cubicBezTo>
                      <a:pt x="48" y="1755"/>
                      <a:pt x="48" y="1755"/>
                      <a:pt x="48" y="1755"/>
                    </a:cubicBezTo>
                    <a:cubicBezTo>
                      <a:pt x="146" y="1804"/>
                      <a:pt x="293" y="1852"/>
                      <a:pt x="440" y="1852"/>
                    </a:cubicBezTo>
                    <a:cubicBezTo>
                      <a:pt x="440" y="1852"/>
                      <a:pt x="440" y="1852"/>
                      <a:pt x="440" y="1852"/>
                    </a:cubicBezTo>
                    <a:cubicBezTo>
                      <a:pt x="440" y="2096"/>
                      <a:pt x="440" y="2096"/>
                      <a:pt x="440" y="2096"/>
                    </a:cubicBezTo>
                    <a:cubicBezTo>
                      <a:pt x="440" y="2096"/>
                      <a:pt x="440" y="2096"/>
                      <a:pt x="440" y="2096"/>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6" name="Rectangle 15">
            <a:extLst>
              <a:ext uri="{FF2B5EF4-FFF2-40B4-BE49-F238E27FC236}">
                <a16:creationId xmlns:a16="http://schemas.microsoft.com/office/drawing/2014/main" id="{6E061415-7A6F-4063-91CF-37BAE9A84F19}"/>
              </a:ext>
            </a:extLst>
          </p:cNvPr>
          <p:cNvSpPr/>
          <p:nvPr/>
        </p:nvSpPr>
        <p:spPr bwMode="auto">
          <a:xfrm flipH="1">
            <a:off x="2652717" y="1495271"/>
            <a:ext cx="233172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AC2A022-48BD-4215-BC7C-EDB07C2400FF}"/>
              </a:ext>
            </a:extLst>
          </p:cNvPr>
          <p:cNvSpPr/>
          <p:nvPr/>
        </p:nvSpPr>
        <p:spPr bwMode="auto">
          <a:xfrm flipH="1">
            <a:off x="5030732" y="1495271"/>
            <a:ext cx="233172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C5133555-4217-4EF2-A2DA-066F12730668}"/>
              </a:ext>
            </a:extLst>
          </p:cNvPr>
          <p:cNvSpPr/>
          <p:nvPr/>
        </p:nvSpPr>
        <p:spPr bwMode="auto">
          <a:xfrm flipH="1">
            <a:off x="7408747" y="1495271"/>
            <a:ext cx="233172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C91862-E11E-4BC2-9F76-88340A888A14}"/>
              </a:ext>
            </a:extLst>
          </p:cNvPr>
          <p:cNvSpPr/>
          <p:nvPr/>
        </p:nvSpPr>
        <p:spPr bwMode="auto">
          <a:xfrm flipH="1">
            <a:off x="9786763" y="1495271"/>
            <a:ext cx="237744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6C1750B5-4C90-44A9-9772-1D888EC719C9}"/>
              </a:ext>
            </a:extLst>
          </p:cNvPr>
          <p:cNvSpPr/>
          <p:nvPr/>
        </p:nvSpPr>
        <p:spPr bwMode="auto">
          <a:xfrm>
            <a:off x="3576261" y="1287462"/>
            <a:ext cx="484632" cy="484632"/>
          </a:xfrm>
          <a:prstGeom prst="ellipse">
            <a:avLst/>
          </a:prstGeom>
          <a:solidFill>
            <a:schemeClr val="tx1"/>
          </a:solidFill>
          <a:ln w="4445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11504">
                      <a:srgbClr val="FFB900"/>
                    </a:gs>
                    <a:gs pos="39000">
                      <a:srgbClr val="FFB900"/>
                    </a:gs>
                  </a:gsLst>
                  <a:lin ang="5400000" scaled="0"/>
                </a:gradFill>
                <a:ea typeface="Segoe UI" pitchFamily="34" charset="0"/>
                <a:cs typeface="Segoe UI" pitchFamily="34" charset="0"/>
              </a:rPr>
              <a:t>2</a:t>
            </a:r>
          </a:p>
        </p:txBody>
      </p:sp>
      <p:sp>
        <p:nvSpPr>
          <p:cNvPr id="21" name="Oval 20">
            <a:extLst>
              <a:ext uri="{FF2B5EF4-FFF2-40B4-BE49-F238E27FC236}">
                <a16:creationId xmlns:a16="http://schemas.microsoft.com/office/drawing/2014/main" id="{C2356F7B-D00F-429A-BF7C-BE37267813D1}"/>
              </a:ext>
            </a:extLst>
          </p:cNvPr>
          <p:cNvSpPr/>
          <p:nvPr/>
        </p:nvSpPr>
        <p:spPr bwMode="auto">
          <a:xfrm>
            <a:off x="5954276" y="1287462"/>
            <a:ext cx="484632" cy="484632"/>
          </a:xfrm>
          <a:prstGeom prst="ellipse">
            <a:avLst/>
          </a:prstGeom>
          <a:solidFill>
            <a:schemeClr val="tx1"/>
          </a:solidFill>
          <a:ln w="4445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11504">
                      <a:srgbClr val="FFB900"/>
                    </a:gs>
                    <a:gs pos="39000">
                      <a:srgbClr val="FFB900"/>
                    </a:gs>
                  </a:gsLst>
                  <a:lin ang="5400000" scaled="0"/>
                </a:gradFill>
                <a:ea typeface="Segoe UI" pitchFamily="34" charset="0"/>
                <a:cs typeface="Segoe UI" pitchFamily="34" charset="0"/>
              </a:rPr>
              <a:t>3</a:t>
            </a:r>
          </a:p>
        </p:txBody>
      </p:sp>
      <p:sp>
        <p:nvSpPr>
          <p:cNvPr id="22" name="Oval 21">
            <a:extLst>
              <a:ext uri="{FF2B5EF4-FFF2-40B4-BE49-F238E27FC236}">
                <a16:creationId xmlns:a16="http://schemas.microsoft.com/office/drawing/2014/main" id="{63F34F29-BB4B-4157-BB33-076501ABFC1F}"/>
              </a:ext>
            </a:extLst>
          </p:cNvPr>
          <p:cNvSpPr/>
          <p:nvPr/>
        </p:nvSpPr>
        <p:spPr bwMode="auto">
          <a:xfrm>
            <a:off x="8332291" y="1287462"/>
            <a:ext cx="484632" cy="484632"/>
          </a:xfrm>
          <a:prstGeom prst="ellipse">
            <a:avLst/>
          </a:prstGeom>
          <a:solidFill>
            <a:schemeClr val="tx1"/>
          </a:solidFill>
          <a:ln w="4445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11504">
                      <a:srgbClr val="FFB900"/>
                    </a:gs>
                    <a:gs pos="39000">
                      <a:srgbClr val="FFB900"/>
                    </a:gs>
                  </a:gsLst>
                  <a:lin ang="5400000" scaled="0"/>
                </a:gradFill>
                <a:ea typeface="Segoe UI" pitchFamily="34" charset="0"/>
                <a:cs typeface="Segoe UI" pitchFamily="34" charset="0"/>
              </a:rPr>
              <a:t>4</a:t>
            </a:r>
          </a:p>
        </p:txBody>
      </p:sp>
      <p:sp>
        <p:nvSpPr>
          <p:cNvPr id="23" name="Oval 22">
            <a:extLst>
              <a:ext uri="{FF2B5EF4-FFF2-40B4-BE49-F238E27FC236}">
                <a16:creationId xmlns:a16="http://schemas.microsoft.com/office/drawing/2014/main" id="{9B5903D9-7AF8-4367-9168-103EC57B7DFA}"/>
              </a:ext>
            </a:extLst>
          </p:cNvPr>
          <p:cNvSpPr/>
          <p:nvPr/>
        </p:nvSpPr>
        <p:spPr bwMode="auto">
          <a:xfrm>
            <a:off x="10733167" y="1287462"/>
            <a:ext cx="484632" cy="484632"/>
          </a:xfrm>
          <a:prstGeom prst="ellipse">
            <a:avLst/>
          </a:prstGeom>
          <a:solidFill>
            <a:schemeClr val="tx1"/>
          </a:solidFill>
          <a:ln w="4445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11504">
                      <a:srgbClr val="FFB900"/>
                    </a:gs>
                    <a:gs pos="39000">
                      <a:srgbClr val="FFB900"/>
                    </a:gs>
                  </a:gsLst>
                  <a:lin ang="5400000" scaled="0"/>
                </a:gradFill>
                <a:ea typeface="Segoe UI" pitchFamily="34" charset="0"/>
                <a:cs typeface="Segoe UI" pitchFamily="34" charset="0"/>
              </a:rPr>
              <a:t>5</a:t>
            </a:r>
          </a:p>
        </p:txBody>
      </p:sp>
      <p:sp>
        <p:nvSpPr>
          <p:cNvPr id="24" name="Text Placeholder 3">
            <a:extLst>
              <a:ext uri="{FF2B5EF4-FFF2-40B4-BE49-F238E27FC236}">
                <a16:creationId xmlns:a16="http://schemas.microsoft.com/office/drawing/2014/main" id="{77CB24A5-A0D9-4A72-A4B1-6D3587F826EF}"/>
              </a:ext>
            </a:extLst>
          </p:cNvPr>
          <p:cNvSpPr txBox="1">
            <a:spLocks/>
          </p:cNvSpPr>
          <p:nvPr/>
        </p:nvSpPr>
        <p:spPr bwMode="gray">
          <a:xfrm>
            <a:off x="274638" y="5888664"/>
            <a:ext cx="11453021" cy="323165"/>
          </a:xfrm>
          <a:prstGeom prst="rect">
            <a:avLst/>
          </a:prstGeom>
        </p:spPr>
        <p:txBody>
          <a:bodyPr vert="horz" wrap="square" lIns="0" tIns="0" rIns="0" bIns="0" rtlCol="0" anchor="b" anchorCtr="0">
            <a:sp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1963" indent="-461963">
              <a:spcAft>
                <a:spcPts val="0"/>
              </a:spcAft>
              <a:buNone/>
              <a:tabLst>
                <a:tab pos="400050" algn="r"/>
              </a:tabLst>
            </a:pPr>
            <a:r>
              <a:rPr lang="en-US" sz="700" dirty="0">
                <a:gradFill>
                  <a:gsLst>
                    <a:gs pos="5310">
                      <a:schemeClr val="tx1"/>
                    </a:gs>
                    <a:gs pos="26000">
                      <a:schemeClr val="tx1"/>
                    </a:gs>
                  </a:gsLst>
                  <a:lin ang="5400000" scaled="0"/>
                </a:gradFill>
                <a:latin typeface="+mn-lt"/>
              </a:rPr>
              <a:t>	Note:	The above quotes were published by Gartner, Inc. as part of a larger research document and should be evaluated in the context of the entire document. Reprints of the documents are available upon request from Microsoft. Gartner does not endorse any vendor, product or service depicted in its research publications, and do not advise technology users to select only those vendors with the highest ratings or other designation. Gartner research publications consist of the opinions of Gartner’s research organization and should not be construed as statements of fact. Gartner disclaim all warranties, expressed or implied, with respect to this research, including any warranties of merchantability or fitness for a particular purpose</a:t>
            </a:r>
          </a:p>
        </p:txBody>
      </p:sp>
      <p:pic>
        <p:nvPicPr>
          <p:cNvPr id="25" name="Picture 24">
            <a:extLst>
              <a:ext uri="{FF2B5EF4-FFF2-40B4-BE49-F238E27FC236}">
                <a16:creationId xmlns:a16="http://schemas.microsoft.com/office/drawing/2014/main" id="{9704AAE5-AB72-4289-B80E-9EE0DB37DCD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112301" y="3140196"/>
            <a:ext cx="1309994" cy="1301489"/>
          </a:xfrm>
          <a:prstGeom prst="rect">
            <a:avLst/>
          </a:prstGeom>
        </p:spPr>
      </p:pic>
      <p:sp>
        <p:nvSpPr>
          <p:cNvPr id="26" name="Rectangle 25">
            <a:extLst>
              <a:ext uri="{FF2B5EF4-FFF2-40B4-BE49-F238E27FC236}">
                <a16:creationId xmlns:a16="http://schemas.microsoft.com/office/drawing/2014/main" id="{7E925A34-C472-4104-AD1E-B369A9060DC2}"/>
              </a:ext>
            </a:extLst>
          </p:cNvPr>
          <p:cNvSpPr/>
          <p:nvPr/>
        </p:nvSpPr>
        <p:spPr>
          <a:xfrm>
            <a:off x="284096" y="4913918"/>
            <a:ext cx="2331720" cy="886397"/>
          </a:xfrm>
          <a:prstGeom prst="rect">
            <a:avLst/>
          </a:prstGeom>
        </p:spPr>
        <p:txBody>
          <a:bodyPr wrap="square" lIns="146304" tIns="109728" rIns="0" bIns="109728">
            <a:noAutofit/>
          </a:bodyPr>
          <a:lstStyle/>
          <a:p>
            <a:pPr defTabSz="914367">
              <a:lnSpc>
                <a:spcPct val="90000"/>
              </a:lnSpc>
              <a:spcBef>
                <a:spcPts val="600"/>
              </a:spcBef>
              <a:buSzPct val="90000"/>
            </a:pPr>
            <a:r>
              <a:rPr lang="en-US" sz="1100" dirty="0">
                <a:gradFill>
                  <a:gsLst>
                    <a:gs pos="3540">
                      <a:schemeClr val="bg1"/>
                    </a:gs>
                    <a:gs pos="49000">
                      <a:schemeClr val="bg1"/>
                    </a:gs>
                  </a:gsLst>
                  <a:lin ang="5400000" scaled="0"/>
                </a:gradFill>
              </a:rPr>
              <a:t>Tableau often relies on 3</a:t>
            </a:r>
            <a:r>
              <a:rPr lang="en-US" sz="1100" baseline="30000" dirty="0">
                <a:gradFill>
                  <a:gsLst>
                    <a:gs pos="3540">
                      <a:schemeClr val="bg1"/>
                    </a:gs>
                    <a:gs pos="49000">
                      <a:schemeClr val="bg1"/>
                    </a:gs>
                  </a:gsLst>
                  <a:lin ang="5400000" scaled="0"/>
                </a:gradFill>
              </a:rPr>
              <a:t>rd</a:t>
            </a:r>
            <a:r>
              <a:rPr lang="en-US" sz="1100" dirty="0">
                <a:gradFill>
                  <a:gsLst>
                    <a:gs pos="3540">
                      <a:schemeClr val="bg1"/>
                    </a:gs>
                    <a:gs pos="49000">
                      <a:schemeClr val="bg1"/>
                    </a:gs>
                  </a:gsLst>
                  <a:lin ang="5400000" scaled="0"/>
                </a:gradFill>
              </a:rPr>
              <a:t> parties such as Alteryx Designer for advanced data prep, adding $3,995 per user per year</a:t>
            </a:r>
          </a:p>
        </p:txBody>
      </p:sp>
      <p:sp>
        <p:nvSpPr>
          <p:cNvPr id="27" name="Rectangle 26">
            <a:extLst>
              <a:ext uri="{FF2B5EF4-FFF2-40B4-BE49-F238E27FC236}">
                <a16:creationId xmlns:a16="http://schemas.microsoft.com/office/drawing/2014/main" id="{128FCDEC-52DF-440C-9196-F990F4AC8795}"/>
              </a:ext>
            </a:extLst>
          </p:cNvPr>
          <p:cNvSpPr/>
          <p:nvPr/>
        </p:nvSpPr>
        <p:spPr>
          <a:xfrm>
            <a:off x="5030732" y="4913918"/>
            <a:ext cx="2331720" cy="553998"/>
          </a:xfrm>
          <a:prstGeom prst="rect">
            <a:avLst/>
          </a:prstGeom>
        </p:spPr>
        <p:txBody>
          <a:bodyPr wrap="square" lIns="146304" tIns="109728" rIns="0" bIns="109728">
            <a:noAutofit/>
          </a:bodyPr>
          <a:lstStyle/>
          <a:p>
            <a:pPr marL="0" lvl="1" defTabSz="914367">
              <a:lnSpc>
                <a:spcPct val="90000"/>
              </a:lnSpc>
              <a:spcBef>
                <a:spcPts val="600"/>
              </a:spcBef>
              <a:buSzPct val="90000"/>
            </a:pPr>
            <a:r>
              <a:rPr lang="en-US" sz="1100" dirty="0">
                <a:gradFill>
                  <a:gsLst>
                    <a:gs pos="3540">
                      <a:schemeClr val="bg1"/>
                    </a:gs>
                    <a:gs pos="49000">
                      <a:schemeClr val="bg1"/>
                    </a:gs>
                  </a:gsLst>
                  <a:lin ang="5400000" scaled="0"/>
                </a:gradFill>
              </a:rPr>
              <a:t>Tableau has slower time to value as users need to learn a new user interface</a:t>
            </a:r>
          </a:p>
        </p:txBody>
      </p:sp>
      <p:sp>
        <p:nvSpPr>
          <p:cNvPr id="28" name="Rectangle 27">
            <a:extLst>
              <a:ext uri="{FF2B5EF4-FFF2-40B4-BE49-F238E27FC236}">
                <a16:creationId xmlns:a16="http://schemas.microsoft.com/office/drawing/2014/main" id="{C1638CAC-6633-4F14-B760-7EC51B6EEB3C}"/>
              </a:ext>
            </a:extLst>
          </p:cNvPr>
          <p:cNvSpPr/>
          <p:nvPr/>
        </p:nvSpPr>
        <p:spPr>
          <a:xfrm>
            <a:off x="2652717" y="4913918"/>
            <a:ext cx="2331720" cy="886397"/>
          </a:xfrm>
          <a:prstGeom prst="rect">
            <a:avLst/>
          </a:prstGeom>
        </p:spPr>
        <p:txBody>
          <a:bodyPr wrap="square" lIns="146304" tIns="109728" rIns="0" bIns="109728">
            <a:noAutofit/>
          </a:bodyPr>
          <a:lstStyle/>
          <a:p>
            <a:pPr marL="0" lvl="1" defTabSz="914367">
              <a:lnSpc>
                <a:spcPct val="90000"/>
              </a:lnSpc>
              <a:spcBef>
                <a:spcPts val="600"/>
              </a:spcBef>
              <a:buSzPct val="90000"/>
            </a:pPr>
            <a:r>
              <a:rPr lang="en-US" sz="1100" dirty="0">
                <a:gradFill>
                  <a:gsLst>
                    <a:gs pos="3540">
                      <a:schemeClr val="bg1"/>
                    </a:gs>
                    <a:gs pos="49000">
                      <a:schemeClr val="bg1"/>
                    </a:gs>
                  </a:gsLst>
                  <a:lin ang="5400000" scaled="0"/>
                </a:gradFill>
              </a:rPr>
              <a:t>Tableau 10 does not support custom visuals, natural language Q&amp;A or Quick Insights</a:t>
            </a:r>
          </a:p>
        </p:txBody>
      </p:sp>
      <p:cxnSp>
        <p:nvCxnSpPr>
          <p:cNvPr id="29" name="Straight Connector 28">
            <a:extLst>
              <a:ext uri="{FF2B5EF4-FFF2-40B4-BE49-F238E27FC236}">
                <a16:creationId xmlns:a16="http://schemas.microsoft.com/office/drawing/2014/main" id="{97C8F92B-C03A-4AB4-94EA-4DD032699086}"/>
              </a:ext>
            </a:extLst>
          </p:cNvPr>
          <p:cNvCxnSpPr/>
          <p:nvPr/>
        </p:nvCxnSpPr>
        <p:spPr>
          <a:xfrm>
            <a:off x="983362" y="4912080"/>
            <a:ext cx="914400" cy="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7248E9-3054-4F14-8917-BB3572EF4738}"/>
              </a:ext>
            </a:extLst>
          </p:cNvPr>
          <p:cNvCxnSpPr/>
          <p:nvPr/>
        </p:nvCxnSpPr>
        <p:spPr>
          <a:xfrm>
            <a:off x="3361377" y="4912080"/>
            <a:ext cx="914400" cy="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7C6B76-5292-4FD0-821E-ADCDE7C64744}"/>
              </a:ext>
            </a:extLst>
          </p:cNvPr>
          <p:cNvCxnSpPr/>
          <p:nvPr/>
        </p:nvCxnSpPr>
        <p:spPr>
          <a:xfrm>
            <a:off x="5739392" y="4912080"/>
            <a:ext cx="914400" cy="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DDC3D46-0D2E-4664-86E5-99795DD0FAC4}"/>
              </a:ext>
            </a:extLst>
          </p:cNvPr>
          <p:cNvGrpSpPr/>
          <p:nvPr/>
        </p:nvGrpSpPr>
        <p:grpSpPr>
          <a:xfrm>
            <a:off x="8102158" y="3193270"/>
            <a:ext cx="944899" cy="1270054"/>
            <a:chOff x="8031284" y="3431225"/>
            <a:chExt cx="1099402" cy="1477723"/>
          </a:xfrm>
        </p:grpSpPr>
        <p:sp>
          <p:nvSpPr>
            <p:cNvPr id="33" name="Freeform 13">
              <a:extLst>
                <a:ext uri="{FF2B5EF4-FFF2-40B4-BE49-F238E27FC236}">
                  <a16:creationId xmlns:a16="http://schemas.microsoft.com/office/drawing/2014/main" id="{7BC7F845-3CD4-47F7-AF33-3072BF57D7C9}"/>
                </a:ext>
              </a:extLst>
            </p:cNvPr>
            <p:cNvSpPr>
              <a:spLocks noEditPoints="1"/>
            </p:cNvSpPr>
            <p:nvPr/>
          </p:nvSpPr>
          <p:spPr bwMode="auto">
            <a:xfrm>
              <a:off x="8031284" y="3431225"/>
              <a:ext cx="1099402" cy="1098080"/>
            </a:xfrm>
            <a:custGeom>
              <a:avLst/>
              <a:gdLst>
                <a:gd name="T0" fmla="*/ 812 w 1624"/>
                <a:gd name="T1" fmla="*/ 1624 h 1624"/>
                <a:gd name="T2" fmla="*/ 812 w 1624"/>
                <a:gd name="T3" fmla="*/ 0 h 1624"/>
                <a:gd name="T4" fmla="*/ 390 w 1624"/>
                <a:gd name="T5" fmla="*/ 772 h 1624"/>
                <a:gd name="T6" fmla="*/ 175 w 1624"/>
                <a:gd name="T7" fmla="*/ 451 h 1624"/>
                <a:gd name="T8" fmla="*/ 390 w 1624"/>
                <a:gd name="T9" fmla="*/ 772 h 1624"/>
                <a:gd name="T10" fmla="*/ 772 w 1624"/>
                <a:gd name="T11" fmla="*/ 451 h 1624"/>
                <a:gd name="T12" fmla="*/ 471 w 1624"/>
                <a:gd name="T13" fmla="*/ 772 h 1624"/>
                <a:gd name="T14" fmla="*/ 772 w 1624"/>
                <a:gd name="T15" fmla="*/ 451 h 1624"/>
                <a:gd name="T16" fmla="*/ 564 w 1624"/>
                <a:gd name="T17" fmla="*/ 370 h 1624"/>
                <a:gd name="T18" fmla="*/ 772 w 1624"/>
                <a:gd name="T19" fmla="*/ 81 h 1624"/>
                <a:gd name="T20" fmla="*/ 227 w 1624"/>
                <a:gd name="T21" fmla="*/ 370 h 1624"/>
                <a:gd name="T22" fmla="*/ 642 w 1624"/>
                <a:gd name="T23" fmla="*/ 97 h 1624"/>
                <a:gd name="T24" fmla="*/ 1543 w 1624"/>
                <a:gd name="T25" fmla="*/ 772 h 1624"/>
                <a:gd name="T26" fmla="*/ 1178 w 1624"/>
                <a:gd name="T27" fmla="*/ 451 h 1624"/>
                <a:gd name="T28" fmla="*/ 1543 w 1624"/>
                <a:gd name="T29" fmla="*/ 772 h 1624"/>
                <a:gd name="T30" fmla="*/ 853 w 1624"/>
                <a:gd name="T31" fmla="*/ 772 h 1624"/>
                <a:gd name="T32" fmla="*/ 1092 w 1624"/>
                <a:gd name="T33" fmla="*/ 451 h 1624"/>
                <a:gd name="T34" fmla="*/ 853 w 1624"/>
                <a:gd name="T35" fmla="*/ 772 h 1624"/>
                <a:gd name="T36" fmla="*/ 853 w 1624"/>
                <a:gd name="T37" fmla="*/ 370 h 1624"/>
                <a:gd name="T38" fmla="*/ 853 w 1624"/>
                <a:gd name="T39" fmla="*/ 81 h 1624"/>
                <a:gd name="T40" fmla="*/ 853 w 1624"/>
                <a:gd name="T41" fmla="*/ 370 h 1624"/>
                <a:gd name="T42" fmla="*/ 1149 w 1624"/>
                <a:gd name="T43" fmla="*/ 370 h 1624"/>
                <a:gd name="T44" fmla="*/ 983 w 1624"/>
                <a:gd name="T45" fmla="*/ 97 h 1624"/>
                <a:gd name="T46" fmla="*/ 175 w 1624"/>
                <a:gd name="T47" fmla="*/ 1174 h 1624"/>
                <a:gd name="T48" fmla="*/ 390 w 1624"/>
                <a:gd name="T49" fmla="*/ 853 h 1624"/>
                <a:gd name="T50" fmla="*/ 772 w 1624"/>
                <a:gd name="T51" fmla="*/ 853 h 1624"/>
                <a:gd name="T52" fmla="*/ 532 w 1624"/>
                <a:gd name="T53" fmla="*/ 1174 h 1624"/>
                <a:gd name="T54" fmla="*/ 772 w 1624"/>
                <a:gd name="T55" fmla="*/ 853 h 1624"/>
                <a:gd name="T56" fmla="*/ 772 w 1624"/>
                <a:gd name="T57" fmla="*/ 1255 h 1624"/>
                <a:gd name="T58" fmla="*/ 772 w 1624"/>
                <a:gd name="T59" fmla="*/ 1543 h 1624"/>
                <a:gd name="T60" fmla="*/ 642 w 1624"/>
                <a:gd name="T61" fmla="*/ 1527 h 1624"/>
                <a:gd name="T62" fmla="*/ 227 w 1624"/>
                <a:gd name="T63" fmla="*/ 1255 h 1624"/>
                <a:gd name="T64" fmla="*/ 1235 w 1624"/>
                <a:gd name="T65" fmla="*/ 853 h 1624"/>
                <a:gd name="T66" fmla="*/ 1450 w 1624"/>
                <a:gd name="T67" fmla="*/ 1174 h 1624"/>
                <a:gd name="T68" fmla="*/ 1235 w 1624"/>
                <a:gd name="T69" fmla="*/ 853 h 1624"/>
                <a:gd name="T70" fmla="*/ 1092 w 1624"/>
                <a:gd name="T71" fmla="*/ 1174 h 1624"/>
                <a:gd name="T72" fmla="*/ 853 w 1624"/>
                <a:gd name="T73" fmla="*/ 853 h 1624"/>
                <a:gd name="T74" fmla="*/ 853 w 1624"/>
                <a:gd name="T75" fmla="*/ 1174 h 1624"/>
                <a:gd name="T76" fmla="*/ 1060 w 1624"/>
                <a:gd name="T77" fmla="*/ 1255 h 1624"/>
                <a:gd name="T78" fmla="*/ 853 w 1624"/>
                <a:gd name="T79" fmla="*/ 1543 h 1624"/>
                <a:gd name="T80" fmla="*/ 1397 w 1624"/>
                <a:gd name="T81" fmla="*/ 1255 h 1624"/>
                <a:gd name="T82" fmla="*/ 983 w 1624"/>
                <a:gd name="T83" fmla="*/ 1527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4" h="1624">
                  <a:moveTo>
                    <a:pt x="1624" y="812"/>
                  </a:moveTo>
                  <a:cubicBezTo>
                    <a:pt x="1624" y="1259"/>
                    <a:pt x="1259" y="1624"/>
                    <a:pt x="812" y="1624"/>
                  </a:cubicBezTo>
                  <a:cubicBezTo>
                    <a:pt x="366" y="1624"/>
                    <a:pt x="0" y="1259"/>
                    <a:pt x="0" y="812"/>
                  </a:cubicBezTo>
                  <a:cubicBezTo>
                    <a:pt x="0" y="366"/>
                    <a:pt x="366" y="0"/>
                    <a:pt x="812" y="0"/>
                  </a:cubicBezTo>
                  <a:cubicBezTo>
                    <a:pt x="1259" y="0"/>
                    <a:pt x="1624" y="366"/>
                    <a:pt x="1624" y="812"/>
                  </a:cubicBezTo>
                  <a:close/>
                  <a:moveTo>
                    <a:pt x="390" y="772"/>
                  </a:moveTo>
                  <a:cubicBezTo>
                    <a:pt x="394" y="658"/>
                    <a:pt x="414" y="548"/>
                    <a:pt x="447" y="451"/>
                  </a:cubicBezTo>
                  <a:cubicBezTo>
                    <a:pt x="175" y="451"/>
                    <a:pt x="175" y="451"/>
                    <a:pt x="175" y="451"/>
                  </a:cubicBezTo>
                  <a:cubicBezTo>
                    <a:pt x="122" y="544"/>
                    <a:pt x="85" y="654"/>
                    <a:pt x="81" y="772"/>
                  </a:cubicBezTo>
                  <a:cubicBezTo>
                    <a:pt x="390" y="772"/>
                    <a:pt x="390" y="772"/>
                    <a:pt x="390" y="772"/>
                  </a:cubicBezTo>
                  <a:cubicBezTo>
                    <a:pt x="390" y="772"/>
                    <a:pt x="390" y="772"/>
                    <a:pt x="390" y="772"/>
                  </a:cubicBezTo>
                  <a:close/>
                  <a:moveTo>
                    <a:pt x="772" y="451"/>
                  </a:moveTo>
                  <a:cubicBezTo>
                    <a:pt x="532" y="451"/>
                    <a:pt x="532" y="451"/>
                    <a:pt x="532" y="451"/>
                  </a:cubicBezTo>
                  <a:cubicBezTo>
                    <a:pt x="495" y="548"/>
                    <a:pt x="475" y="658"/>
                    <a:pt x="471" y="772"/>
                  </a:cubicBezTo>
                  <a:cubicBezTo>
                    <a:pt x="772" y="772"/>
                    <a:pt x="772" y="772"/>
                    <a:pt x="772" y="772"/>
                  </a:cubicBezTo>
                  <a:cubicBezTo>
                    <a:pt x="772" y="451"/>
                    <a:pt x="772" y="451"/>
                    <a:pt x="772" y="451"/>
                  </a:cubicBezTo>
                  <a:close/>
                  <a:moveTo>
                    <a:pt x="772" y="81"/>
                  </a:moveTo>
                  <a:cubicBezTo>
                    <a:pt x="686" y="158"/>
                    <a:pt x="613" y="256"/>
                    <a:pt x="564" y="370"/>
                  </a:cubicBezTo>
                  <a:cubicBezTo>
                    <a:pt x="772" y="370"/>
                    <a:pt x="772" y="370"/>
                    <a:pt x="772" y="370"/>
                  </a:cubicBezTo>
                  <a:cubicBezTo>
                    <a:pt x="772" y="81"/>
                    <a:pt x="772" y="81"/>
                    <a:pt x="772" y="81"/>
                  </a:cubicBezTo>
                  <a:cubicBezTo>
                    <a:pt x="772" y="81"/>
                    <a:pt x="772" y="81"/>
                    <a:pt x="772" y="81"/>
                  </a:cubicBezTo>
                  <a:close/>
                  <a:moveTo>
                    <a:pt x="227" y="370"/>
                  </a:moveTo>
                  <a:cubicBezTo>
                    <a:pt x="475" y="370"/>
                    <a:pt x="475" y="370"/>
                    <a:pt x="475" y="370"/>
                  </a:cubicBezTo>
                  <a:cubicBezTo>
                    <a:pt x="520" y="268"/>
                    <a:pt x="577" y="175"/>
                    <a:pt x="642" y="97"/>
                  </a:cubicBezTo>
                  <a:cubicBezTo>
                    <a:pt x="471" y="138"/>
                    <a:pt x="325" y="240"/>
                    <a:pt x="227" y="370"/>
                  </a:cubicBezTo>
                  <a:close/>
                  <a:moveTo>
                    <a:pt x="1543" y="772"/>
                  </a:moveTo>
                  <a:cubicBezTo>
                    <a:pt x="1539" y="654"/>
                    <a:pt x="1503" y="544"/>
                    <a:pt x="1450" y="451"/>
                  </a:cubicBezTo>
                  <a:cubicBezTo>
                    <a:pt x="1178" y="451"/>
                    <a:pt x="1178" y="451"/>
                    <a:pt x="1178" y="451"/>
                  </a:cubicBezTo>
                  <a:cubicBezTo>
                    <a:pt x="1210" y="548"/>
                    <a:pt x="1231" y="658"/>
                    <a:pt x="1235" y="772"/>
                  </a:cubicBezTo>
                  <a:cubicBezTo>
                    <a:pt x="1543" y="772"/>
                    <a:pt x="1543" y="772"/>
                    <a:pt x="1543" y="772"/>
                  </a:cubicBezTo>
                  <a:cubicBezTo>
                    <a:pt x="1543" y="772"/>
                    <a:pt x="1543" y="772"/>
                    <a:pt x="1543" y="772"/>
                  </a:cubicBezTo>
                  <a:close/>
                  <a:moveTo>
                    <a:pt x="853" y="772"/>
                  </a:moveTo>
                  <a:cubicBezTo>
                    <a:pt x="1153" y="772"/>
                    <a:pt x="1153" y="772"/>
                    <a:pt x="1153" y="772"/>
                  </a:cubicBezTo>
                  <a:cubicBezTo>
                    <a:pt x="1149" y="658"/>
                    <a:pt x="1129" y="548"/>
                    <a:pt x="1092" y="451"/>
                  </a:cubicBezTo>
                  <a:cubicBezTo>
                    <a:pt x="853" y="451"/>
                    <a:pt x="853" y="451"/>
                    <a:pt x="853" y="451"/>
                  </a:cubicBezTo>
                  <a:cubicBezTo>
                    <a:pt x="853" y="772"/>
                    <a:pt x="853" y="772"/>
                    <a:pt x="853" y="772"/>
                  </a:cubicBezTo>
                  <a:cubicBezTo>
                    <a:pt x="853" y="772"/>
                    <a:pt x="853" y="772"/>
                    <a:pt x="853" y="772"/>
                  </a:cubicBezTo>
                  <a:close/>
                  <a:moveTo>
                    <a:pt x="853" y="370"/>
                  </a:moveTo>
                  <a:cubicBezTo>
                    <a:pt x="1060" y="370"/>
                    <a:pt x="1060" y="370"/>
                    <a:pt x="1060" y="370"/>
                  </a:cubicBezTo>
                  <a:cubicBezTo>
                    <a:pt x="1011" y="256"/>
                    <a:pt x="938" y="158"/>
                    <a:pt x="853" y="81"/>
                  </a:cubicBezTo>
                  <a:cubicBezTo>
                    <a:pt x="853" y="370"/>
                    <a:pt x="853" y="370"/>
                    <a:pt x="853" y="370"/>
                  </a:cubicBezTo>
                  <a:cubicBezTo>
                    <a:pt x="853" y="370"/>
                    <a:pt x="853" y="370"/>
                    <a:pt x="853" y="370"/>
                  </a:cubicBezTo>
                  <a:close/>
                  <a:moveTo>
                    <a:pt x="983" y="97"/>
                  </a:moveTo>
                  <a:cubicBezTo>
                    <a:pt x="1048" y="175"/>
                    <a:pt x="1105" y="268"/>
                    <a:pt x="1149" y="370"/>
                  </a:cubicBezTo>
                  <a:cubicBezTo>
                    <a:pt x="1397" y="370"/>
                    <a:pt x="1397" y="370"/>
                    <a:pt x="1397" y="370"/>
                  </a:cubicBezTo>
                  <a:cubicBezTo>
                    <a:pt x="1300" y="240"/>
                    <a:pt x="1153" y="138"/>
                    <a:pt x="983" y="97"/>
                  </a:cubicBezTo>
                  <a:close/>
                  <a:moveTo>
                    <a:pt x="81" y="853"/>
                  </a:moveTo>
                  <a:cubicBezTo>
                    <a:pt x="85" y="971"/>
                    <a:pt x="122" y="1080"/>
                    <a:pt x="175" y="1174"/>
                  </a:cubicBezTo>
                  <a:cubicBezTo>
                    <a:pt x="447" y="1174"/>
                    <a:pt x="447" y="1174"/>
                    <a:pt x="447" y="1174"/>
                  </a:cubicBezTo>
                  <a:cubicBezTo>
                    <a:pt x="414" y="1076"/>
                    <a:pt x="394" y="967"/>
                    <a:pt x="390" y="853"/>
                  </a:cubicBezTo>
                  <a:cubicBezTo>
                    <a:pt x="81" y="853"/>
                    <a:pt x="81" y="853"/>
                    <a:pt x="81" y="853"/>
                  </a:cubicBezTo>
                  <a:close/>
                  <a:moveTo>
                    <a:pt x="772" y="853"/>
                  </a:moveTo>
                  <a:cubicBezTo>
                    <a:pt x="471" y="853"/>
                    <a:pt x="471" y="853"/>
                    <a:pt x="471" y="853"/>
                  </a:cubicBezTo>
                  <a:cubicBezTo>
                    <a:pt x="475" y="967"/>
                    <a:pt x="495" y="1076"/>
                    <a:pt x="532" y="1174"/>
                  </a:cubicBezTo>
                  <a:cubicBezTo>
                    <a:pt x="772" y="1174"/>
                    <a:pt x="772" y="1174"/>
                    <a:pt x="772" y="1174"/>
                  </a:cubicBezTo>
                  <a:cubicBezTo>
                    <a:pt x="772" y="853"/>
                    <a:pt x="772" y="853"/>
                    <a:pt x="772" y="853"/>
                  </a:cubicBezTo>
                  <a:cubicBezTo>
                    <a:pt x="772" y="853"/>
                    <a:pt x="772" y="853"/>
                    <a:pt x="772" y="853"/>
                  </a:cubicBezTo>
                  <a:close/>
                  <a:moveTo>
                    <a:pt x="772" y="1255"/>
                  </a:moveTo>
                  <a:cubicBezTo>
                    <a:pt x="564" y="1255"/>
                    <a:pt x="564" y="1255"/>
                    <a:pt x="564" y="1255"/>
                  </a:cubicBezTo>
                  <a:cubicBezTo>
                    <a:pt x="613" y="1369"/>
                    <a:pt x="686" y="1466"/>
                    <a:pt x="772" y="1543"/>
                  </a:cubicBezTo>
                  <a:cubicBezTo>
                    <a:pt x="772" y="1255"/>
                    <a:pt x="772" y="1255"/>
                    <a:pt x="772" y="1255"/>
                  </a:cubicBezTo>
                  <a:close/>
                  <a:moveTo>
                    <a:pt x="642" y="1527"/>
                  </a:moveTo>
                  <a:cubicBezTo>
                    <a:pt x="577" y="1450"/>
                    <a:pt x="520" y="1356"/>
                    <a:pt x="475" y="1255"/>
                  </a:cubicBezTo>
                  <a:cubicBezTo>
                    <a:pt x="227" y="1255"/>
                    <a:pt x="227" y="1255"/>
                    <a:pt x="227" y="1255"/>
                  </a:cubicBezTo>
                  <a:cubicBezTo>
                    <a:pt x="325" y="1385"/>
                    <a:pt x="471" y="1486"/>
                    <a:pt x="642" y="1527"/>
                  </a:cubicBezTo>
                  <a:close/>
                  <a:moveTo>
                    <a:pt x="1235" y="853"/>
                  </a:moveTo>
                  <a:cubicBezTo>
                    <a:pt x="1231" y="967"/>
                    <a:pt x="1210" y="1076"/>
                    <a:pt x="1178" y="1174"/>
                  </a:cubicBezTo>
                  <a:cubicBezTo>
                    <a:pt x="1450" y="1174"/>
                    <a:pt x="1450" y="1174"/>
                    <a:pt x="1450" y="1174"/>
                  </a:cubicBezTo>
                  <a:cubicBezTo>
                    <a:pt x="1503" y="1080"/>
                    <a:pt x="1539" y="971"/>
                    <a:pt x="1543" y="853"/>
                  </a:cubicBezTo>
                  <a:cubicBezTo>
                    <a:pt x="1235" y="853"/>
                    <a:pt x="1235" y="853"/>
                    <a:pt x="1235" y="853"/>
                  </a:cubicBezTo>
                  <a:close/>
                  <a:moveTo>
                    <a:pt x="853" y="1174"/>
                  </a:moveTo>
                  <a:cubicBezTo>
                    <a:pt x="1092" y="1174"/>
                    <a:pt x="1092" y="1174"/>
                    <a:pt x="1092" y="1174"/>
                  </a:cubicBezTo>
                  <a:cubicBezTo>
                    <a:pt x="1129" y="1076"/>
                    <a:pt x="1149" y="967"/>
                    <a:pt x="1153" y="853"/>
                  </a:cubicBezTo>
                  <a:cubicBezTo>
                    <a:pt x="853" y="853"/>
                    <a:pt x="853" y="853"/>
                    <a:pt x="853" y="853"/>
                  </a:cubicBezTo>
                  <a:cubicBezTo>
                    <a:pt x="853" y="1174"/>
                    <a:pt x="853" y="1174"/>
                    <a:pt x="853" y="1174"/>
                  </a:cubicBezTo>
                  <a:cubicBezTo>
                    <a:pt x="853" y="1174"/>
                    <a:pt x="853" y="1174"/>
                    <a:pt x="853" y="1174"/>
                  </a:cubicBezTo>
                  <a:close/>
                  <a:moveTo>
                    <a:pt x="853" y="1543"/>
                  </a:moveTo>
                  <a:cubicBezTo>
                    <a:pt x="938" y="1466"/>
                    <a:pt x="1011" y="1369"/>
                    <a:pt x="1060" y="1255"/>
                  </a:cubicBezTo>
                  <a:cubicBezTo>
                    <a:pt x="853" y="1255"/>
                    <a:pt x="853" y="1255"/>
                    <a:pt x="853" y="1255"/>
                  </a:cubicBezTo>
                  <a:cubicBezTo>
                    <a:pt x="853" y="1543"/>
                    <a:pt x="853" y="1543"/>
                    <a:pt x="853" y="1543"/>
                  </a:cubicBezTo>
                  <a:cubicBezTo>
                    <a:pt x="853" y="1543"/>
                    <a:pt x="853" y="1543"/>
                    <a:pt x="853" y="1543"/>
                  </a:cubicBezTo>
                  <a:close/>
                  <a:moveTo>
                    <a:pt x="1397" y="1255"/>
                  </a:moveTo>
                  <a:cubicBezTo>
                    <a:pt x="1149" y="1255"/>
                    <a:pt x="1149" y="1255"/>
                    <a:pt x="1149" y="1255"/>
                  </a:cubicBezTo>
                  <a:cubicBezTo>
                    <a:pt x="1105" y="1356"/>
                    <a:pt x="1048" y="1450"/>
                    <a:pt x="983" y="1527"/>
                  </a:cubicBezTo>
                  <a:cubicBezTo>
                    <a:pt x="1153" y="1486"/>
                    <a:pt x="1300" y="1385"/>
                    <a:pt x="1397" y="1255"/>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4" name="Group 33">
              <a:extLst>
                <a:ext uri="{FF2B5EF4-FFF2-40B4-BE49-F238E27FC236}">
                  <a16:creationId xmlns:a16="http://schemas.microsoft.com/office/drawing/2014/main" id="{BFC46C81-54A3-4DFE-9659-7A893B13D1CF}"/>
                </a:ext>
              </a:extLst>
            </p:cNvPr>
            <p:cNvGrpSpPr/>
            <p:nvPr/>
          </p:nvGrpSpPr>
          <p:grpSpPr>
            <a:xfrm>
              <a:off x="8241720" y="3759165"/>
              <a:ext cx="665774" cy="1149783"/>
              <a:chOff x="7681322" y="2293043"/>
              <a:chExt cx="3017838" cy="5211762"/>
            </a:xfrm>
          </p:grpSpPr>
          <p:sp>
            <p:nvSpPr>
              <p:cNvPr id="35" name="Rounded Rectangle 17">
                <a:extLst>
                  <a:ext uri="{FF2B5EF4-FFF2-40B4-BE49-F238E27FC236}">
                    <a16:creationId xmlns:a16="http://schemas.microsoft.com/office/drawing/2014/main" id="{3B8059E6-5D65-484A-B904-094C2067249E}"/>
                  </a:ext>
                </a:extLst>
              </p:cNvPr>
              <p:cNvSpPr/>
              <p:nvPr/>
            </p:nvSpPr>
            <p:spPr bwMode="auto">
              <a:xfrm>
                <a:off x="8504238" y="4180115"/>
                <a:ext cx="1449659" cy="2334986"/>
              </a:xfrm>
              <a:custGeom>
                <a:avLst/>
                <a:gdLst>
                  <a:gd name="connsiteX0" fmla="*/ 0 w 1449659"/>
                  <a:gd name="connsiteY0" fmla="*/ 241615 h 2422071"/>
                  <a:gd name="connsiteX1" fmla="*/ 241615 w 1449659"/>
                  <a:gd name="connsiteY1" fmla="*/ 0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0 w 1449659"/>
                  <a:gd name="connsiteY8" fmla="*/ 241615 h 2422071"/>
                  <a:gd name="connsiteX0" fmla="*/ 0 w 1449659"/>
                  <a:gd name="connsiteY0" fmla="*/ 241615 h 2422071"/>
                  <a:gd name="connsiteX1" fmla="*/ 259032 w 1449659"/>
                  <a:gd name="connsiteY1" fmla="*/ 113211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0 w 1449659"/>
                  <a:gd name="connsiteY8" fmla="*/ 241615 h 2422071"/>
                  <a:gd name="connsiteX0" fmla="*/ 165463 w 1449659"/>
                  <a:gd name="connsiteY0" fmla="*/ 311283 h 2422071"/>
                  <a:gd name="connsiteX1" fmla="*/ 259032 w 1449659"/>
                  <a:gd name="connsiteY1" fmla="*/ 113211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165463 w 1449659"/>
                  <a:gd name="connsiteY8" fmla="*/ 311283 h 2422071"/>
                  <a:gd name="connsiteX0" fmla="*/ 52252 w 1449659"/>
                  <a:gd name="connsiteY0" fmla="*/ 259032 h 2422071"/>
                  <a:gd name="connsiteX1" fmla="*/ 259032 w 1449659"/>
                  <a:gd name="connsiteY1" fmla="*/ 113211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52252 w 1449659"/>
                  <a:gd name="connsiteY8" fmla="*/ 259032 h 2422071"/>
                  <a:gd name="connsiteX0" fmla="*/ 52252 w 1449659"/>
                  <a:gd name="connsiteY0" fmla="*/ 259032 h 2422071"/>
                  <a:gd name="connsiteX1" fmla="*/ 259032 w 1449659"/>
                  <a:gd name="connsiteY1" fmla="*/ 113211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52252 w 1449659"/>
                  <a:gd name="connsiteY8" fmla="*/ 259032 h 2422071"/>
                  <a:gd name="connsiteX0" fmla="*/ 52252 w 1449659"/>
                  <a:gd name="connsiteY0" fmla="*/ 259032 h 2422071"/>
                  <a:gd name="connsiteX1" fmla="*/ 145820 w 1449659"/>
                  <a:gd name="connsiteY1" fmla="*/ 87085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52252 w 1449659"/>
                  <a:gd name="connsiteY8" fmla="*/ 259032 h 2422071"/>
                  <a:gd name="connsiteX0" fmla="*/ 52252 w 1449659"/>
                  <a:gd name="connsiteY0" fmla="*/ 259032 h 2422071"/>
                  <a:gd name="connsiteX1" fmla="*/ 145820 w 1449659"/>
                  <a:gd name="connsiteY1" fmla="*/ 87085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52252 w 1449659"/>
                  <a:gd name="connsiteY8" fmla="*/ 259032 h 2422071"/>
                  <a:gd name="connsiteX0" fmla="*/ 52252 w 1449659"/>
                  <a:gd name="connsiteY0" fmla="*/ 259032 h 2422071"/>
                  <a:gd name="connsiteX1" fmla="*/ 157727 w 1449659"/>
                  <a:gd name="connsiteY1" fmla="*/ 87085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52252 w 1449659"/>
                  <a:gd name="connsiteY8" fmla="*/ 259032 h 2422071"/>
                  <a:gd name="connsiteX0" fmla="*/ 4627 w 1449659"/>
                  <a:gd name="connsiteY0" fmla="*/ 230457 h 2422071"/>
                  <a:gd name="connsiteX1" fmla="*/ 157727 w 1449659"/>
                  <a:gd name="connsiteY1" fmla="*/ 87085 h 2422071"/>
                  <a:gd name="connsiteX2" fmla="*/ 1208044 w 1449659"/>
                  <a:gd name="connsiteY2" fmla="*/ 0 h 2422071"/>
                  <a:gd name="connsiteX3" fmla="*/ 1449659 w 1449659"/>
                  <a:gd name="connsiteY3" fmla="*/ 241615 h 2422071"/>
                  <a:gd name="connsiteX4" fmla="*/ 1449659 w 1449659"/>
                  <a:gd name="connsiteY4" fmla="*/ 2180456 h 2422071"/>
                  <a:gd name="connsiteX5" fmla="*/ 1208044 w 1449659"/>
                  <a:gd name="connsiteY5" fmla="*/ 2422071 h 2422071"/>
                  <a:gd name="connsiteX6" fmla="*/ 241615 w 1449659"/>
                  <a:gd name="connsiteY6" fmla="*/ 2422071 h 2422071"/>
                  <a:gd name="connsiteX7" fmla="*/ 0 w 1449659"/>
                  <a:gd name="connsiteY7" fmla="*/ 2180456 h 2422071"/>
                  <a:gd name="connsiteX8" fmla="*/ 4627 w 1449659"/>
                  <a:gd name="connsiteY8" fmla="*/ 230457 h 2422071"/>
                  <a:gd name="connsiteX0" fmla="*/ 4627 w 1449659"/>
                  <a:gd name="connsiteY0" fmla="*/ 143372 h 2334986"/>
                  <a:gd name="connsiteX1" fmla="*/ 157727 w 1449659"/>
                  <a:gd name="connsiteY1" fmla="*/ 0 h 2334986"/>
                  <a:gd name="connsiteX2" fmla="*/ 1193757 w 1449659"/>
                  <a:gd name="connsiteY2" fmla="*/ 72459 h 2334986"/>
                  <a:gd name="connsiteX3" fmla="*/ 1449659 w 1449659"/>
                  <a:gd name="connsiteY3" fmla="*/ 154530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449659 w 1449659"/>
                  <a:gd name="connsiteY3" fmla="*/ 154530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449659 w 1449659"/>
                  <a:gd name="connsiteY3" fmla="*/ 154530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449659 w 1449659"/>
                  <a:gd name="connsiteY3" fmla="*/ 154530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344884 w 1449659"/>
                  <a:gd name="connsiteY3" fmla="*/ 130718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344884 w 1449659"/>
                  <a:gd name="connsiteY3" fmla="*/ 130718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344884 w 1449659"/>
                  <a:gd name="connsiteY3" fmla="*/ 130718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344884 w 1449659"/>
                  <a:gd name="connsiteY3" fmla="*/ 130718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344884 w 1449659"/>
                  <a:gd name="connsiteY3" fmla="*/ 130718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 name="connsiteX0" fmla="*/ 4627 w 1449659"/>
                  <a:gd name="connsiteY0" fmla="*/ 143372 h 2334986"/>
                  <a:gd name="connsiteX1" fmla="*/ 157727 w 1449659"/>
                  <a:gd name="connsiteY1" fmla="*/ 0 h 2334986"/>
                  <a:gd name="connsiteX2" fmla="*/ 1198519 w 1449659"/>
                  <a:gd name="connsiteY2" fmla="*/ 8166 h 2334986"/>
                  <a:gd name="connsiteX3" fmla="*/ 1344884 w 1449659"/>
                  <a:gd name="connsiteY3" fmla="*/ 130718 h 2334986"/>
                  <a:gd name="connsiteX4" fmla="*/ 1449659 w 1449659"/>
                  <a:gd name="connsiteY4" fmla="*/ 2093371 h 2334986"/>
                  <a:gd name="connsiteX5" fmla="*/ 1208044 w 1449659"/>
                  <a:gd name="connsiteY5" fmla="*/ 2334986 h 2334986"/>
                  <a:gd name="connsiteX6" fmla="*/ 241615 w 1449659"/>
                  <a:gd name="connsiteY6" fmla="*/ 2334986 h 2334986"/>
                  <a:gd name="connsiteX7" fmla="*/ 0 w 1449659"/>
                  <a:gd name="connsiteY7" fmla="*/ 2093371 h 2334986"/>
                  <a:gd name="connsiteX8" fmla="*/ 4627 w 1449659"/>
                  <a:gd name="connsiteY8" fmla="*/ 143372 h 233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59" h="2334986">
                    <a:moveTo>
                      <a:pt x="4627" y="143372"/>
                    </a:moveTo>
                    <a:cubicBezTo>
                      <a:pt x="152672" y="88309"/>
                      <a:pt x="136205" y="76200"/>
                      <a:pt x="157727" y="0"/>
                    </a:cubicBezTo>
                    <a:lnTo>
                      <a:pt x="1198519" y="8166"/>
                    </a:lnTo>
                    <a:cubicBezTo>
                      <a:pt x="1215278" y="110560"/>
                      <a:pt x="1273448" y="99671"/>
                      <a:pt x="1344884" y="130718"/>
                    </a:cubicBezTo>
                    <a:lnTo>
                      <a:pt x="1449659" y="2093371"/>
                    </a:lnTo>
                    <a:cubicBezTo>
                      <a:pt x="1449659" y="2226811"/>
                      <a:pt x="1341484" y="2334986"/>
                      <a:pt x="1208044" y="2334986"/>
                    </a:cubicBezTo>
                    <a:lnTo>
                      <a:pt x="241615" y="2334986"/>
                    </a:lnTo>
                    <a:cubicBezTo>
                      <a:pt x="108175" y="2334986"/>
                      <a:pt x="0" y="2226811"/>
                      <a:pt x="0" y="2093371"/>
                    </a:cubicBezTo>
                    <a:cubicBezTo>
                      <a:pt x="1542" y="1443371"/>
                      <a:pt x="3085" y="793372"/>
                      <a:pt x="4627" y="14337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E745C9C4-9295-4353-946E-2F6569744777}"/>
                  </a:ext>
                </a:extLst>
              </p:cNvPr>
              <p:cNvGrpSpPr/>
              <p:nvPr/>
            </p:nvGrpSpPr>
            <p:grpSpPr>
              <a:xfrm>
                <a:off x="7681322" y="2293043"/>
                <a:ext cx="3017838" cy="5211762"/>
                <a:chOff x="4718050" y="1068388"/>
                <a:chExt cx="3017838" cy="5211762"/>
              </a:xfrm>
            </p:grpSpPr>
            <p:sp>
              <p:nvSpPr>
                <p:cNvPr id="37" name="Freeform 41">
                  <a:extLst>
                    <a:ext uri="{FF2B5EF4-FFF2-40B4-BE49-F238E27FC236}">
                      <a16:creationId xmlns:a16="http://schemas.microsoft.com/office/drawing/2014/main" id="{BBEFCF5A-1681-467C-9E32-4AF9FD7CF5D6}"/>
                    </a:ext>
                  </a:extLst>
                </p:cNvPr>
                <p:cNvSpPr>
                  <a:spLocks/>
                </p:cNvSpPr>
                <p:nvPr/>
              </p:nvSpPr>
              <p:spPr bwMode="auto">
                <a:xfrm>
                  <a:off x="5416550" y="1068388"/>
                  <a:ext cx="1617663" cy="2032000"/>
                </a:xfrm>
                <a:custGeom>
                  <a:avLst/>
                  <a:gdLst>
                    <a:gd name="T0" fmla="*/ 407 w 498"/>
                    <a:gd name="T1" fmla="*/ 588 h 626"/>
                    <a:gd name="T2" fmla="*/ 407 w 498"/>
                    <a:gd name="T3" fmla="*/ 513 h 626"/>
                    <a:gd name="T4" fmla="*/ 450 w 498"/>
                    <a:gd name="T5" fmla="*/ 433 h 626"/>
                    <a:gd name="T6" fmla="*/ 488 w 498"/>
                    <a:gd name="T7" fmla="*/ 390 h 626"/>
                    <a:gd name="T8" fmla="*/ 493 w 498"/>
                    <a:gd name="T9" fmla="*/ 315 h 626"/>
                    <a:gd name="T10" fmla="*/ 472 w 498"/>
                    <a:gd name="T11" fmla="*/ 267 h 626"/>
                    <a:gd name="T12" fmla="*/ 247 w 498"/>
                    <a:gd name="T13" fmla="*/ 0 h 626"/>
                    <a:gd name="T14" fmla="*/ 22 w 498"/>
                    <a:gd name="T15" fmla="*/ 267 h 626"/>
                    <a:gd name="T16" fmla="*/ 0 w 498"/>
                    <a:gd name="T17" fmla="*/ 315 h 626"/>
                    <a:gd name="T18" fmla="*/ 11 w 498"/>
                    <a:gd name="T19" fmla="*/ 390 h 626"/>
                    <a:gd name="T20" fmla="*/ 48 w 498"/>
                    <a:gd name="T21" fmla="*/ 433 h 626"/>
                    <a:gd name="T22" fmla="*/ 86 w 498"/>
                    <a:gd name="T23" fmla="*/ 513 h 626"/>
                    <a:gd name="T24" fmla="*/ 86 w 498"/>
                    <a:gd name="T25" fmla="*/ 588 h 626"/>
                    <a:gd name="T26" fmla="*/ 247 w 498"/>
                    <a:gd name="T27" fmla="*/ 626 h 626"/>
                    <a:gd name="T28" fmla="*/ 407 w 498"/>
                    <a:gd name="T29" fmla="*/ 58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8" h="626">
                      <a:moveTo>
                        <a:pt x="407" y="588"/>
                      </a:moveTo>
                      <a:cubicBezTo>
                        <a:pt x="407" y="513"/>
                        <a:pt x="407" y="513"/>
                        <a:pt x="407" y="513"/>
                      </a:cubicBezTo>
                      <a:cubicBezTo>
                        <a:pt x="423" y="492"/>
                        <a:pt x="439" y="465"/>
                        <a:pt x="450" y="433"/>
                      </a:cubicBezTo>
                      <a:cubicBezTo>
                        <a:pt x="466" y="428"/>
                        <a:pt x="482" y="412"/>
                        <a:pt x="488" y="390"/>
                      </a:cubicBezTo>
                      <a:cubicBezTo>
                        <a:pt x="493" y="315"/>
                        <a:pt x="493" y="315"/>
                        <a:pt x="493" y="315"/>
                      </a:cubicBezTo>
                      <a:cubicBezTo>
                        <a:pt x="498" y="294"/>
                        <a:pt x="488" y="278"/>
                        <a:pt x="472" y="267"/>
                      </a:cubicBezTo>
                      <a:cubicBezTo>
                        <a:pt x="472" y="96"/>
                        <a:pt x="413" y="0"/>
                        <a:pt x="247" y="0"/>
                      </a:cubicBezTo>
                      <a:cubicBezTo>
                        <a:pt x="80" y="0"/>
                        <a:pt x="27" y="96"/>
                        <a:pt x="22" y="267"/>
                      </a:cubicBezTo>
                      <a:cubicBezTo>
                        <a:pt x="5" y="278"/>
                        <a:pt x="0" y="294"/>
                        <a:pt x="0" y="315"/>
                      </a:cubicBezTo>
                      <a:cubicBezTo>
                        <a:pt x="11" y="390"/>
                        <a:pt x="11" y="390"/>
                        <a:pt x="11" y="390"/>
                      </a:cubicBezTo>
                      <a:cubicBezTo>
                        <a:pt x="11" y="412"/>
                        <a:pt x="27" y="428"/>
                        <a:pt x="48" y="433"/>
                      </a:cubicBezTo>
                      <a:cubicBezTo>
                        <a:pt x="59" y="465"/>
                        <a:pt x="70" y="492"/>
                        <a:pt x="86" y="513"/>
                      </a:cubicBezTo>
                      <a:cubicBezTo>
                        <a:pt x="86" y="588"/>
                        <a:pt x="86" y="588"/>
                        <a:pt x="86" y="588"/>
                      </a:cubicBezTo>
                      <a:cubicBezTo>
                        <a:pt x="145" y="615"/>
                        <a:pt x="198" y="626"/>
                        <a:pt x="247" y="626"/>
                      </a:cubicBezTo>
                      <a:cubicBezTo>
                        <a:pt x="295" y="626"/>
                        <a:pt x="348" y="615"/>
                        <a:pt x="407" y="58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
                  <a:extLst>
                    <a:ext uri="{FF2B5EF4-FFF2-40B4-BE49-F238E27FC236}">
                      <a16:creationId xmlns:a16="http://schemas.microsoft.com/office/drawing/2014/main" id="{71AF5D18-4FF7-4B77-93F2-2A7344E0AF11}"/>
                    </a:ext>
                  </a:extLst>
                </p:cNvPr>
                <p:cNvSpPr>
                  <a:spLocks/>
                </p:cNvSpPr>
                <p:nvPr/>
              </p:nvSpPr>
              <p:spPr bwMode="auto">
                <a:xfrm>
                  <a:off x="4718050" y="3073400"/>
                  <a:ext cx="3017838" cy="3206750"/>
                </a:xfrm>
                <a:custGeom>
                  <a:avLst/>
                  <a:gdLst>
                    <a:gd name="T0" fmla="*/ 907 w 929"/>
                    <a:gd name="T1" fmla="*/ 134 h 988"/>
                    <a:gd name="T2" fmla="*/ 656 w 929"/>
                    <a:gd name="T3" fmla="*/ 0 h 988"/>
                    <a:gd name="T4" fmla="*/ 624 w 929"/>
                    <a:gd name="T5" fmla="*/ 91 h 988"/>
                    <a:gd name="T6" fmla="*/ 678 w 929"/>
                    <a:gd name="T7" fmla="*/ 494 h 988"/>
                    <a:gd name="T8" fmla="*/ 560 w 929"/>
                    <a:gd name="T9" fmla="*/ 634 h 988"/>
                    <a:gd name="T10" fmla="*/ 496 w 929"/>
                    <a:gd name="T11" fmla="*/ 204 h 988"/>
                    <a:gd name="T12" fmla="*/ 539 w 929"/>
                    <a:gd name="T13" fmla="*/ 182 h 988"/>
                    <a:gd name="T14" fmla="*/ 507 w 929"/>
                    <a:gd name="T15" fmla="*/ 75 h 988"/>
                    <a:gd name="T16" fmla="*/ 422 w 929"/>
                    <a:gd name="T17" fmla="*/ 75 h 988"/>
                    <a:gd name="T18" fmla="*/ 390 w 929"/>
                    <a:gd name="T19" fmla="*/ 182 h 988"/>
                    <a:gd name="T20" fmla="*/ 432 w 929"/>
                    <a:gd name="T21" fmla="*/ 204 h 988"/>
                    <a:gd name="T22" fmla="*/ 368 w 929"/>
                    <a:gd name="T23" fmla="*/ 634 h 988"/>
                    <a:gd name="T24" fmla="*/ 256 w 929"/>
                    <a:gd name="T25" fmla="*/ 494 h 988"/>
                    <a:gd name="T26" fmla="*/ 309 w 929"/>
                    <a:gd name="T27" fmla="*/ 91 h 988"/>
                    <a:gd name="T28" fmla="*/ 277 w 929"/>
                    <a:gd name="T29" fmla="*/ 0 h 988"/>
                    <a:gd name="T30" fmla="*/ 26 w 929"/>
                    <a:gd name="T31" fmla="*/ 134 h 988"/>
                    <a:gd name="T32" fmla="*/ 26 w 929"/>
                    <a:gd name="T33" fmla="*/ 838 h 988"/>
                    <a:gd name="T34" fmla="*/ 464 w 929"/>
                    <a:gd name="T35" fmla="*/ 988 h 988"/>
                    <a:gd name="T36" fmla="*/ 907 w 929"/>
                    <a:gd name="T37" fmla="*/ 838 h 988"/>
                    <a:gd name="T38" fmla="*/ 907 w 929"/>
                    <a:gd name="T39" fmla="*/ 134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9" h="988">
                      <a:moveTo>
                        <a:pt x="907" y="134"/>
                      </a:moveTo>
                      <a:cubicBezTo>
                        <a:pt x="902" y="96"/>
                        <a:pt x="763" y="32"/>
                        <a:pt x="656" y="0"/>
                      </a:cubicBezTo>
                      <a:cubicBezTo>
                        <a:pt x="651" y="27"/>
                        <a:pt x="640" y="59"/>
                        <a:pt x="624" y="91"/>
                      </a:cubicBezTo>
                      <a:cubicBezTo>
                        <a:pt x="678" y="494"/>
                        <a:pt x="678" y="494"/>
                        <a:pt x="678" y="494"/>
                      </a:cubicBezTo>
                      <a:cubicBezTo>
                        <a:pt x="560" y="634"/>
                        <a:pt x="560" y="634"/>
                        <a:pt x="560" y="634"/>
                      </a:cubicBezTo>
                      <a:cubicBezTo>
                        <a:pt x="496" y="204"/>
                        <a:pt x="496" y="204"/>
                        <a:pt x="496" y="204"/>
                      </a:cubicBezTo>
                      <a:cubicBezTo>
                        <a:pt x="539" y="182"/>
                        <a:pt x="539" y="182"/>
                        <a:pt x="539" y="182"/>
                      </a:cubicBezTo>
                      <a:cubicBezTo>
                        <a:pt x="507" y="75"/>
                        <a:pt x="507" y="75"/>
                        <a:pt x="507" y="75"/>
                      </a:cubicBezTo>
                      <a:cubicBezTo>
                        <a:pt x="422" y="75"/>
                        <a:pt x="422" y="75"/>
                        <a:pt x="422" y="75"/>
                      </a:cubicBezTo>
                      <a:cubicBezTo>
                        <a:pt x="390" y="182"/>
                        <a:pt x="390" y="182"/>
                        <a:pt x="390" y="182"/>
                      </a:cubicBezTo>
                      <a:cubicBezTo>
                        <a:pt x="432" y="204"/>
                        <a:pt x="432" y="204"/>
                        <a:pt x="432" y="204"/>
                      </a:cubicBezTo>
                      <a:cubicBezTo>
                        <a:pt x="368" y="634"/>
                        <a:pt x="368" y="634"/>
                        <a:pt x="368" y="634"/>
                      </a:cubicBezTo>
                      <a:cubicBezTo>
                        <a:pt x="256" y="494"/>
                        <a:pt x="256" y="494"/>
                        <a:pt x="256" y="494"/>
                      </a:cubicBezTo>
                      <a:cubicBezTo>
                        <a:pt x="309" y="91"/>
                        <a:pt x="309" y="91"/>
                        <a:pt x="309" y="91"/>
                      </a:cubicBezTo>
                      <a:cubicBezTo>
                        <a:pt x="293" y="59"/>
                        <a:pt x="283" y="32"/>
                        <a:pt x="277" y="0"/>
                      </a:cubicBezTo>
                      <a:cubicBezTo>
                        <a:pt x="171" y="32"/>
                        <a:pt x="32" y="96"/>
                        <a:pt x="26" y="134"/>
                      </a:cubicBezTo>
                      <a:cubicBezTo>
                        <a:pt x="10" y="220"/>
                        <a:pt x="0" y="569"/>
                        <a:pt x="26" y="838"/>
                      </a:cubicBezTo>
                      <a:cubicBezTo>
                        <a:pt x="32" y="956"/>
                        <a:pt x="235" y="988"/>
                        <a:pt x="464" y="988"/>
                      </a:cubicBezTo>
                      <a:cubicBezTo>
                        <a:pt x="699" y="988"/>
                        <a:pt x="897" y="956"/>
                        <a:pt x="907" y="838"/>
                      </a:cubicBezTo>
                      <a:cubicBezTo>
                        <a:pt x="929" y="569"/>
                        <a:pt x="918" y="220"/>
                        <a:pt x="907" y="13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39" name="Straight Connector 38">
            <a:extLst>
              <a:ext uri="{FF2B5EF4-FFF2-40B4-BE49-F238E27FC236}">
                <a16:creationId xmlns:a16="http://schemas.microsoft.com/office/drawing/2014/main" id="{D0C53DC6-FCC1-45D2-A4B6-53868C3519AF}"/>
              </a:ext>
            </a:extLst>
          </p:cNvPr>
          <p:cNvCxnSpPr/>
          <p:nvPr/>
        </p:nvCxnSpPr>
        <p:spPr>
          <a:xfrm>
            <a:off x="8117407" y="4912080"/>
            <a:ext cx="914400" cy="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72C793F-CF78-4BBD-B1E5-6935FF922CF4}"/>
              </a:ext>
            </a:extLst>
          </p:cNvPr>
          <p:cNvSpPr/>
          <p:nvPr/>
        </p:nvSpPr>
        <p:spPr>
          <a:xfrm>
            <a:off x="7408747" y="4913918"/>
            <a:ext cx="2331720" cy="553998"/>
          </a:xfrm>
          <a:prstGeom prst="rect">
            <a:avLst/>
          </a:prstGeom>
        </p:spPr>
        <p:txBody>
          <a:bodyPr wrap="square" lIns="146304" tIns="109728" rIns="0" bIns="109728">
            <a:noAutofit/>
          </a:bodyPr>
          <a:lstStyle/>
          <a:p>
            <a:pPr marL="0" lvl="1" defTabSz="914367">
              <a:lnSpc>
                <a:spcPct val="90000"/>
              </a:lnSpc>
              <a:spcBef>
                <a:spcPts val="600"/>
              </a:spcBef>
              <a:buSzPct val="90000"/>
            </a:pPr>
            <a:r>
              <a:rPr lang="en-US" sz="1100" dirty="0">
                <a:gradFill>
                  <a:gsLst>
                    <a:gs pos="3540">
                      <a:schemeClr val="bg1"/>
                    </a:gs>
                    <a:gs pos="49000">
                      <a:schemeClr val="bg1"/>
                    </a:gs>
                  </a:gsLst>
                  <a:lin ang="5400000" scaled="0"/>
                </a:gradFill>
              </a:rPr>
              <a:t>Tableau remains a leader, but is not considered as visionary as Microsoft in this space</a:t>
            </a:r>
          </a:p>
        </p:txBody>
      </p:sp>
      <p:sp>
        <p:nvSpPr>
          <p:cNvPr id="41" name="Rectangle 40">
            <a:extLst>
              <a:ext uri="{FF2B5EF4-FFF2-40B4-BE49-F238E27FC236}">
                <a16:creationId xmlns:a16="http://schemas.microsoft.com/office/drawing/2014/main" id="{915910EE-DDA6-426F-98A8-F7ADCBFF382D}"/>
              </a:ext>
            </a:extLst>
          </p:cNvPr>
          <p:cNvSpPr/>
          <p:nvPr/>
        </p:nvSpPr>
        <p:spPr>
          <a:xfrm>
            <a:off x="9786763" y="4913918"/>
            <a:ext cx="2331720" cy="553998"/>
          </a:xfrm>
          <a:prstGeom prst="rect">
            <a:avLst/>
          </a:prstGeom>
        </p:spPr>
        <p:txBody>
          <a:bodyPr wrap="square" lIns="146304" tIns="109728" rIns="0" bIns="109728">
            <a:noAutofit/>
          </a:bodyPr>
          <a:lstStyle/>
          <a:p>
            <a:pPr marL="0" lvl="1" defTabSz="914367">
              <a:lnSpc>
                <a:spcPct val="90000"/>
              </a:lnSpc>
              <a:spcBef>
                <a:spcPts val="600"/>
              </a:spcBef>
              <a:buSzPct val="90000"/>
            </a:pPr>
            <a:r>
              <a:rPr lang="en-US" sz="1100" dirty="0">
                <a:gradFill>
                  <a:gsLst>
                    <a:gs pos="3540">
                      <a:schemeClr val="bg1"/>
                    </a:gs>
                    <a:gs pos="49000">
                      <a:schemeClr val="bg1"/>
                    </a:gs>
                  </a:gsLst>
                  <a:lin ang="5400000" scaled="0"/>
                </a:gradFill>
              </a:rPr>
              <a:t>Tableau Online is $42 / user / month, more than 4x the cost of Power BI Pro</a:t>
            </a:r>
          </a:p>
        </p:txBody>
      </p:sp>
      <p:cxnSp>
        <p:nvCxnSpPr>
          <p:cNvPr id="42" name="Straight Connector 41">
            <a:extLst>
              <a:ext uri="{FF2B5EF4-FFF2-40B4-BE49-F238E27FC236}">
                <a16:creationId xmlns:a16="http://schemas.microsoft.com/office/drawing/2014/main" id="{56D2D7DE-7BCD-407B-9E9E-1F6877600206}"/>
              </a:ext>
            </a:extLst>
          </p:cNvPr>
          <p:cNvCxnSpPr/>
          <p:nvPr/>
        </p:nvCxnSpPr>
        <p:spPr>
          <a:xfrm>
            <a:off x="10605386" y="4912080"/>
            <a:ext cx="914400" cy="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5CC4D4E-DFEF-4F76-8D7D-71EDF73D9773}"/>
              </a:ext>
            </a:extLst>
          </p:cNvPr>
          <p:cNvGrpSpPr/>
          <p:nvPr/>
        </p:nvGrpSpPr>
        <p:grpSpPr>
          <a:xfrm>
            <a:off x="509658" y="3109405"/>
            <a:ext cx="1755744" cy="1319490"/>
            <a:chOff x="3098801" y="1155701"/>
            <a:chExt cx="6235700" cy="4686300"/>
          </a:xfrm>
        </p:grpSpPr>
        <p:sp>
          <p:nvSpPr>
            <p:cNvPr id="44" name="Freeform 83">
              <a:extLst>
                <a:ext uri="{FF2B5EF4-FFF2-40B4-BE49-F238E27FC236}">
                  <a16:creationId xmlns:a16="http://schemas.microsoft.com/office/drawing/2014/main" id="{53E66BE7-76E3-4F15-9EF2-702F2372CC7B}"/>
                </a:ext>
              </a:extLst>
            </p:cNvPr>
            <p:cNvSpPr>
              <a:spLocks/>
            </p:cNvSpPr>
            <p:nvPr/>
          </p:nvSpPr>
          <p:spPr bwMode="auto">
            <a:xfrm>
              <a:off x="4645026" y="1568451"/>
              <a:ext cx="969963" cy="1485900"/>
            </a:xfrm>
            <a:custGeom>
              <a:avLst/>
              <a:gdLst>
                <a:gd name="T0" fmla="*/ 4 w 299"/>
                <a:gd name="T1" fmla="*/ 2 h 458"/>
                <a:gd name="T2" fmla="*/ 0 w 299"/>
                <a:gd name="T3" fmla="*/ 9 h 458"/>
                <a:gd name="T4" fmla="*/ 0 w 299"/>
                <a:gd name="T5" fmla="*/ 269 h 458"/>
                <a:gd name="T6" fmla="*/ 4 w 299"/>
                <a:gd name="T7" fmla="*/ 277 h 458"/>
                <a:gd name="T8" fmla="*/ 13 w 299"/>
                <a:gd name="T9" fmla="*/ 277 h 458"/>
                <a:gd name="T10" fmla="*/ 76 w 299"/>
                <a:gd name="T11" fmla="*/ 241 h 458"/>
                <a:gd name="T12" fmla="*/ 193 w 299"/>
                <a:gd name="T13" fmla="*/ 444 h 458"/>
                <a:gd name="T14" fmla="*/ 222 w 299"/>
                <a:gd name="T15" fmla="*/ 452 h 458"/>
                <a:gd name="T16" fmla="*/ 285 w 299"/>
                <a:gd name="T17" fmla="*/ 416 h 458"/>
                <a:gd name="T18" fmla="*/ 293 w 299"/>
                <a:gd name="T19" fmla="*/ 386 h 458"/>
                <a:gd name="T20" fmla="*/ 175 w 299"/>
                <a:gd name="T21" fmla="*/ 183 h 458"/>
                <a:gd name="T22" fmla="*/ 238 w 299"/>
                <a:gd name="T23" fmla="*/ 147 h 458"/>
                <a:gd name="T24" fmla="*/ 243 w 299"/>
                <a:gd name="T25" fmla="*/ 139 h 458"/>
                <a:gd name="T26" fmla="*/ 238 w 299"/>
                <a:gd name="T27" fmla="*/ 132 h 458"/>
                <a:gd name="T28" fmla="*/ 13 w 299"/>
                <a:gd name="T29" fmla="*/ 1 h 458"/>
                <a:gd name="T30" fmla="*/ 4 w 299"/>
                <a:gd name="T31" fmla="*/ 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9" h="458">
                  <a:moveTo>
                    <a:pt x="4" y="2"/>
                  </a:moveTo>
                  <a:cubicBezTo>
                    <a:pt x="1" y="3"/>
                    <a:pt x="0" y="6"/>
                    <a:pt x="0" y="9"/>
                  </a:cubicBezTo>
                  <a:cubicBezTo>
                    <a:pt x="0" y="269"/>
                    <a:pt x="0" y="269"/>
                    <a:pt x="0" y="269"/>
                  </a:cubicBezTo>
                  <a:cubicBezTo>
                    <a:pt x="0" y="273"/>
                    <a:pt x="1" y="275"/>
                    <a:pt x="4" y="277"/>
                  </a:cubicBezTo>
                  <a:cubicBezTo>
                    <a:pt x="7" y="279"/>
                    <a:pt x="10" y="279"/>
                    <a:pt x="13" y="277"/>
                  </a:cubicBezTo>
                  <a:cubicBezTo>
                    <a:pt x="76" y="241"/>
                    <a:pt x="76" y="241"/>
                    <a:pt x="76" y="241"/>
                  </a:cubicBezTo>
                  <a:cubicBezTo>
                    <a:pt x="193" y="444"/>
                    <a:pt x="193" y="444"/>
                    <a:pt x="193" y="444"/>
                  </a:cubicBezTo>
                  <a:cubicBezTo>
                    <a:pt x="199" y="454"/>
                    <a:pt x="212" y="458"/>
                    <a:pt x="222" y="452"/>
                  </a:cubicBezTo>
                  <a:cubicBezTo>
                    <a:pt x="285" y="416"/>
                    <a:pt x="285" y="416"/>
                    <a:pt x="285" y="416"/>
                  </a:cubicBezTo>
                  <a:cubicBezTo>
                    <a:pt x="295" y="410"/>
                    <a:pt x="299" y="397"/>
                    <a:pt x="293" y="386"/>
                  </a:cubicBezTo>
                  <a:cubicBezTo>
                    <a:pt x="175" y="183"/>
                    <a:pt x="175" y="183"/>
                    <a:pt x="175" y="183"/>
                  </a:cubicBezTo>
                  <a:cubicBezTo>
                    <a:pt x="238" y="147"/>
                    <a:pt x="238" y="147"/>
                    <a:pt x="238" y="147"/>
                  </a:cubicBezTo>
                  <a:cubicBezTo>
                    <a:pt x="241" y="145"/>
                    <a:pt x="243" y="142"/>
                    <a:pt x="243" y="139"/>
                  </a:cubicBezTo>
                  <a:cubicBezTo>
                    <a:pt x="243" y="136"/>
                    <a:pt x="241" y="133"/>
                    <a:pt x="238" y="132"/>
                  </a:cubicBezTo>
                  <a:cubicBezTo>
                    <a:pt x="13" y="1"/>
                    <a:pt x="13" y="1"/>
                    <a:pt x="13" y="1"/>
                  </a:cubicBezTo>
                  <a:cubicBezTo>
                    <a:pt x="10" y="0"/>
                    <a:pt x="6" y="0"/>
                    <a:pt x="4" y="2"/>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4">
              <a:extLst>
                <a:ext uri="{FF2B5EF4-FFF2-40B4-BE49-F238E27FC236}">
                  <a16:creationId xmlns:a16="http://schemas.microsoft.com/office/drawing/2014/main" id="{D435945D-735D-40CA-B9F9-F30D611EC3A7}"/>
                </a:ext>
              </a:extLst>
            </p:cNvPr>
            <p:cNvSpPr>
              <a:spLocks/>
            </p:cNvSpPr>
            <p:nvPr/>
          </p:nvSpPr>
          <p:spPr bwMode="auto">
            <a:xfrm>
              <a:off x="3511551" y="2697163"/>
              <a:ext cx="1487488" cy="969963"/>
            </a:xfrm>
            <a:custGeom>
              <a:avLst/>
              <a:gdLst>
                <a:gd name="T0" fmla="*/ 1 w 458"/>
                <a:gd name="T1" fmla="*/ 5 h 299"/>
                <a:gd name="T2" fmla="*/ 2 w 458"/>
                <a:gd name="T3" fmla="*/ 14 h 299"/>
                <a:gd name="T4" fmla="*/ 132 w 458"/>
                <a:gd name="T5" fmla="*/ 239 h 299"/>
                <a:gd name="T6" fmla="*/ 139 w 458"/>
                <a:gd name="T7" fmla="*/ 244 h 299"/>
                <a:gd name="T8" fmla="*/ 147 w 458"/>
                <a:gd name="T9" fmla="*/ 239 h 299"/>
                <a:gd name="T10" fmla="*/ 183 w 458"/>
                <a:gd name="T11" fmla="*/ 176 h 299"/>
                <a:gd name="T12" fmla="*/ 387 w 458"/>
                <a:gd name="T13" fmla="*/ 293 h 299"/>
                <a:gd name="T14" fmla="*/ 416 w 458"/>
                <a:gd name="T15" fmla="*/ 286 h 299"/>
                <a:gd name="T16" fmla="*/ 452 w 458"/>
                <a:gd name="T17" fmla="*/ 223 h 299"/>
                <a:gd name="T18" fmla="*/ 444 w 458"/>
                <a:gd name="T19" fmla="*/ 194 h 299"/>
                <a:gd name="T20" fmla="*/ 241 w 458"/>
                <a:gd name="T21" fmla="*/ 77 h 299"/>
                <a:gd name="T22" fmla="*/ 277 w 458"/>
                <a:gd name="T23" fmla="*/ 14 h 299"/>
                <a:gd name="T24" fmla="*/ 277 w 458"/>
                <a:gd name="T25" fmla="*/ 5 h 299"/>
                <a:gd name="T26" fmla="*/ 270 w 458"/>
                <a:gd name="T27" fmla="*/ 0 h 299"/>
                <a:gd name="T28" fmla="*/ 9 w 458"/>
                <a:gd name="T29" fmla="*/ 0 h 299"/>
                <a:gd name="T30" fmla="*/ 1 w 458"/>
                <a:gd name="T3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299">
                  <a:moveTo>
                    <a:pt x="1" y="5"/>
                  </a:moveTo>
                  <a:cubicBezTo>
                    <a:pt x="0" y="8"/>
                    <a:pt x="0" y="11"/>
                    <a:pt x="2" y="14"/>
                  </a:cubicBezTo>
                  <a:cubicBezTo>
                    <a:pt x="132" y="239"/>
                    <a:pt x="132" y="239"/>
                    <a:pt x="132" y="239"/>
                  </a:cubicBezTo>
                  <a:cubicBezTo>
                    <a:pt x="133" y="242"/>
                    <a:pt x="136" y="244"/>
                    <a:pt x="139" y="244"/>
                  </a:cubicBezTo>
                  <a:cubicBezTo>
                    <a:pt x="143" y="244"/>
                    <a:pt x="145" y="242"/>
                    <a:pt x="147" y="239"/>
                  </a:cubicBezTo>
                  <a:cubicBezTo>
                    <a:pt x="183" y="176"/>
                    <a:pt x="183" y="176"/>
                    <a:pt x="183" y="176"/>
                  </a:cubicBezTo>
                  <a:cubicBezTo>
                    <a:pt x="387" y="293"/>
                    <a:pt x="387" y="293"/>
                    <a:pt x="387" y="293"/>
                  </a:cubicBezTo>
                  <a:cubicBezTo>
                    <a:pt x="397" y="299"/>
                    <a:pt x="410" y="296"/>
                    <a:pt x="416" y="286"/>
                  </a:cubicBezTo>
                  <a:cubicBezTo>
                    <a:pt x="452" y="223"/>
                    <a:pt x="452" y="223"/>
                    <a:pt x="452" y="223"/>
                  </a:cubicBezTo>
                  <a:cubicBezTo>
                    <a:pt x="458" y="213"/>
                    <a:pt x="454" y="200"/>
                    <a:pt x="444" y="194"/>
                  </a:cubicBezTo>
                  <a:cubicBezTo>
                    <a:pt x="241" y="77"/>
                    <a:pt x="241" y="77"/>
                    <a:pt x="241" y="77"/>
                  </a:cubicBezTo>
                  <a:cubicBezTo>
                    <a:pt x="277" y="14"/>
                    <a:pt x="277" y="14"/>
                    <a:pt x="277" y="14"/>
                  </a:cubicBezTo>
                  <a:cubicBezTo>
                    <a:pt x="279" y="11"/>
                    <a:pt x="279" y="8"/>
                    <a:pt x="277" y="5"/>
                  </a:cubicBezTo>
                  <a:cubicBezTo>
                    <a:pt x="276" y="2"/>
                    <a:pt x="273" y="0"/>
                    <a:pt x="270" y="0"/>
                  </a:cubicBezTo>
                  <a:cubicBezTo>
                    <a:pt x="9" y="0"/>
                    <a:pt x="9" y="0"/>
                    <a:pt x="9" y="0"/>
                  </a:cubicBezTo>
                  <a:cubicBezTo>
                    <a:pt x="6" y="0"/>
                    <a:pt x="3" y="2"/>
                    <a:pt x="1" y="5"/>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5">
              <a:extLst>
                <a:ext uri="{FF2B5EF4-FFF2-40B4-BE49-F238E27FC236}">
                  <a16:creationId xmlns:a16="http://schemas.microsoft.com/office/drawing/2014/main" id="{468993D8-151A-405C-90C0-413C5D53E98F}"/>
                </a:ext>
              </a:extLst>
            </p:cNvPr>
            <p:cNvSpPr>
              <a:spLocks/>
            </p:cNvSpPr>
            <p:nvPr/>
          </p:nvSpPr>
          <p:spPr bwMode="auto">
            <a:xfrm>
              <a:off x="7434263" y="4872038"/>
              <a:ext cx="1487488" cy="969963"/>
            </a:xfrm>
            <a:custGeom>
              <a:avLst/>
              <a:gdLst>
                <a:gd name="T0" fmla="*/ 456 w 458"/>
                <a:gd name="T1" fmla="*/ 295 h 299"/>
                <a:gd name="T2" fmla="*/ 449 w 458"/>
                <a:gd name="T3" fmla="*/ 299 h 299"/>
                <a:gd name="T4" fmla="*/ 188 w 458"/>
                <a:gd name="T5" fmla="*/ 299 h 299"/>
                <a:gd name="T6" fmla="*/ 181 w 458"/>
                <a:gd name="T7" fmla="*/ 295 h 299"/>
                <a:gd name="T8" fmla="*/ 181 w 458"/>
                <a:gd name="T9" fmla="*/ 286 h 299"/>
                <a:gd name="T10" fmla="*/ 217 w 458"/>
                <a:gd name="T11" fmla="*/ 223 h 299"/>
                <a:gd name="T12" fmla="*/ 14 w 458"/>
                <a:gd name="T13" fmla="*/ 106 h 299"/>
                <a:gd name="T14" fmla="*/ 6 w 458"/>
                <a:gd name="T15" fmla="*/ 76 h 299"/>
                <a:gd name="T16" fmla="*/ 42 w 458"/>
                <a:gd name="T17" fmla="*/ 14 h 299"/>
                <a:gd name="T18" fmla="*/ 71 w 458"/>
                <a:gd name="T19" fmla="*/ 6 h 299"/>
                <a:gd name="T20" fmla="*/ 275 w 458"/>
                <a:gd name="T21" fmla="*/ 123 h 299"/>
                <a:gd name="T22" fmla="*/ 311 w 458"/>
                <a:gd name="T23" fmla="*/ 60 h 299"/>
                <a:gd name="T24" fmla="*/ 319 w 458"/>
                <a:gd name="T25" fmla="*/ 56 h 299"/>
                <a:gd name="T26" fmla="*/ 326 w 458"/>
                <a:gd name="T27" fmla="*/ 60 h 299"/>
                <a:gd name="T28" fmla="*/ 456 w 458"/>
                <a:gd name="T29" fmla="*/ 286 h 299"/>
                <a:gd name="T30" fmla="*/ 456 w 458"/>
                <a:gd name="T31" fmla="*/ 29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299">
                  <a:moveTo>
                    <a:pt x="456" y="295"/>
                  </a:moveTo>
                  <a:cubicBezTo>
                    <a:pt x="455" y="298"/>
                    <a:pt x="452" y="299"/>
                    <a:pt x="449" y="299"/>
                  </a:cubicBezTo>
                  <a:cubicBezTo>
                    <a:pt x="188" y="299"/>
                    <a:pt x="188" y="299"/>
                    <a:pt x="188" y="299"/>
                  </a:cubicBezTo>
                  <a:cubicBezTo>
                    <a:pt x="185" y="299"/>
                    <a:pt x="182" y="297"/>
                    <a:pt x="181" y="295"/>
                  </a:cubicBezTo>
                  <a:cubicBezTo>
                    <a:pt x="179" y="292"/>
                    <a:pt x="179" y="289"/>
                    <a:pt x="181" y="286"/>
                  </a:cubicBezTo>
                  <a:cubicBezTo>
                    <a:pt x="217" y="223"/>
                    <a:pt x="217" y="223"/>
                    <a:pt x="217" y="223"/>
                  </a:cubicBezTo>
                  <a:cubicBezTo>
                    <a:pt x="14" y="106"/>
                    <a:pt x="14" y="106"/>
                    <a:pt x="14" y="106"/>
                  </a:cubicBezTo>
                  <a:cubicBezTo>
                    <a:pt x="4" y="100"/>
                    <a:pt x="0" y="87"/>
                    <a:pt x="6" y="76"/>
                  </a:cubicBezTo>
                  <a:cubicBezTo>
                    <a:pt x="42" y="14"/>
                    <a:pt x="42" y="14"/>
                    <a:pt x="42" y="14"/>
                  </a:cubicBezTo>
                  <a:cubicBezTo>
                    <a:pt x="48" y="4"/>
                    <a:pt x="61" y="0"/>
                    <a:pt x="71" y="6"/>
                  </a:cubicBezTo>
                  <a:cubicBezTo>
                    <a:pt x="275" y="123"/>
                    <a:pt x="275" y="123"/>
                    <a:pt x="275" y="123"/>
                  </a:cubicBezTo>
                  <a:cubicBezTo>
                    <a:pt x="311" y="60"/>
                    <a:pt x="311" y="60"/>
                    <a:pt x="311" y="60"/>
                  </a:cubicBezTo>
                  <a:cubicBezTo>
                    <a:pt x="313" y="58"/>
                    <a:pt x="315" y="56"/>
                    <a:pt x="319" y="56"/>
                  </a:cubicBezTo>
                  <a:cubicBezTo>
                    <a:pt x="322" y="56"/>
                    <a:pt x="325" y="58"/>
                    <a:pt x="326" y="60"/>
                  </a:cubicBezTo>
                  <a:cubicBezTo>
                    <a:pt x="456" y="286"/>
                    <a:pt x="456" y="286"/>
                    <a:pt x="456" y="286"/>
                  </a:cubicBezTo>
                  <a:cubicBezTo>
                    <a:pt x="458" y="289"/>
                    <a:pt x="458" y="292"/>
                    <a:pt x="456" y="295"/>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6">
              <a:extLst>
                <a:ext uri="{FF2B5EF4-FFF2-40B4-BE49-F238E27FC236}">
                  <a16:creationId xmlns:a16="http://schemas.microsoft.com/office/drawing/2014/main" id="{E1C914B4-C9F7-4AF6-99E2-908DDA795019}"/>
                </a:ext>
              </a:extLst>
            </p:cNvPr>
            <p:cNvSpPr>
              <a:spLocks/>
            </p:cNvSpPr>
            <p:nvPr/>
          </p:nvSpPr>
          <p:spPr bwMode="auto">
            <a:xfrm>
              <a:off x="3098801" y="3816351"/>
              <a:ext cx="1620838" cy="906463"/>
            </a:xfrm>
            <a:custGeom>
              <a:avLst/>
              <a:gdLst>
                <a:gd name="T0" fmla="*/ 0 w 499"/>
                <a:gd name="T1" fmla="*/ 140 h 279"/>
                <a:gd name="T2" fmla="*/ 4 w 499"/>
                <a:gd name="T3" fmla="*/ 147 h 279"/>
                <a:gd name="T4" fmla="*/ 230 w 499"/>
                <a:gd name="T5" fmla="*/ 278 h 279"/>
                <a:gd name="T6" fmla="*/ 239 w 499"/>
                <a:gd name="T7" fmla="*/ 278 h 279"/>
                <a:gd name="T8" fmla="*/ 243 w 499"/>
                <a:gd name="T9" fmla="*/ 270 h 279"/>
                <a:gd name="T10" fmla="*/ 243 w 499"/>
                <a:gd name="T11" fmla="*/ 197 h 279"/>
                <a:gd name="T12" fmla="*/ 478 w 499"/>
                <a:gd name="T13" fmla="*/ 197 h 279"/>
                <a:gd name="T14" fmla="*/ 499 w 499"/>
                <a:gd name="T15" fmla="*/ 176 h 279"/>
                <a:gd name="T16" fmla="*/ 499 w 499"/>
                <a:gd name="T17" fmla="*/ 104 h 279"/>
                <a:gd name="T18" fmla="*/ 478 w 499"/>
                <a:gd name="T19" fmla="*/ 82 h 279"/>
                <a:gd name="T20" fmla="*/ 243 w 499"/>
                <a:gd name="T21" fmla="*/ 82 h 279"/>
                <a:gd name="T22" fmla="*/ 243 w 499"/>
                <a:gd name="T23" fmla="*/ 10 h 279"/>
                <a:gd name="T24" fmla="*/ 239 w 499"/>
                <a:gd name="T25" fmla="*/ 2 h 279"/>
                <a:gd name="T26" fmla="*/ 230 w 499"/>
                <a:gd name="T27" fmla="*/ 2 h 279"/>
                <a:gd name="T28" fmla="*/ 4 w 499"/>
                <a:gd name="T29" fmla="*/ 132 h 279"/>
                <a:gd name="T30" fmla="*/ 0 w 499"/>
                <a:gd name="T31"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79">
                  <a:moveTo>
                    <a:pt x="0" y="140"/>
                  </a:moveTo>
                  <a:cubicBezTo>
                    <a:pt x="0" y="143"/>
                    <a:pt x="2" y="146"/>
                    <a:pt x="4" y="147"/>
                  </a:cubicBezTo>
                  <a:cubicBezTo>
                    <a:pt x="230" y="278"/>
                    <a:pt x="230" y="278"/>
                    <a:pt x="230" y="278"/>
                  </a:cubicBezTo>
                  <a:cubicBezTo>
                    <a:pt x="233" y="279"/>
                    <a:pt x="236" y="279"/>
                    <a:pt x="239" y="278"/>
                  </a:cubicBezTo>
                  <a:cubicBezTo>
                    <a:pt x="241" y="276"/>
                    <a:pt x="243" y="273"/>
                    <a:pt x="243" y="270"/>
                  </a:cubicBezTo>
                  <a:cubicBezTo>
                    <a:pt x="243" y="197"/>
                    <a:pt x="243" y="197"/>
                    <a:pt x="243" y="197"/>
                  </a:cubicBezTo>
                  <a:cubicBezTo>
                    <a:pt x="478" y="197"/>
                    <a:pt x="478" y="197"/>
                    <a:pt x="478" y="197"/>
                  </a:cubicBezTo>
                  <a:cubicBezTo>
                    <a:pt x="490" y="197"/>
                    <a:pt x="499" y="188"/>
                    <a:pt x="499" y="176"/>
                  </a:cubicBezTo>
                  <a:cubicBezTo>
                    <a:pt x="499" y="104"/>
                    <a:pt x="499" y="104"/>
                    <a:pt x="499" y="104"/>
                  </a:cubicBezTo>
                  <a:cubicBezTo>
                    <a:pt x="499" y="92"/>
                    <a:pt x="490" y="82"/>
                    <a:pt x="478" y="82"/>
                  </a:cubicBezTo>
                  <a:cubicBezTo>
                    <a:pt x="243" y="82"/>
                    <a:pt x="243" y="82"/>
                    <a:pt x="243" y="82"/>
                  </a:cubicBezTo>
                  <a:cubicBezTo>
                    <a:pt x="243" y="10"/>
                    <a:pt x="243" y="10"/>
                    <a:pt x="243" y="10"/>
                  </a:cubicBezTo>
                  <a:cubicBezTo>
                    <a:pt x="243" y="6"/>
                    <a:pt x="241" y="4"/>
                    <a:pt x="239" y="2"/>
                  </a:cubicBezTo>
                  <a:cubicBezTo>
                    <a:pt x="236" y="0"/>
                    <a:pt x="233" y="0"/>
                    <a:pt x="230" y="2"/>
                  </a:cubicBezTo>
                  <a:cubicBezTo>
                    <a:pt x="4" y="132"/>
                    <a:pt x="4" y="132"/>
                    <a:pt x="4" y="132"/>
                  </a:cubicBezTo>
                  <a:cubicBezTo>
                    <a:pt x="2" y="134"/>
                    <a:pt x="0" y="137"/>
                    <a:pt x="0" y="140"/>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87">
              <a:extLst>
                <a:ext uri="{FF2B5EF4-FFF2-40B4-BE49-F238E27FC236}">
                  <a16:creationId xmlns:a16="http://schemas.microsoft.com/office/drawing/2014/main" id="{9F0751CB-DC37-45BF-8558-11C786B9B294}"/>
                </a:ext>
              </a:extLst>
            </p:cNvPr>
            <p:cNvSpPr>
              <a:spLocks/>
            </p:cNvSpPr>
            <p:nvPr/>
          </p:nvSpPr>
          <p:spPr bwMode="auto">
            <a:xfrm>
              <a:off x="7713663" y="3816351"/>
              <a:ext cx="1620838" cy="906463"/>
            </a:xfrm>
            <a:custGeom>
              <a:avLst/>
              <a:gdLst>
                <a:gd name="T0" fmla="*/ 499 w 499"/>
                <a:gd name="T1" fmla="*/ 140 h 279"/>
                <a:gd name="T2" fmla="*/ 495 w 499"/>
                <a:gd name="T3" fmla="*/ 147 h 279"/>
                <a:gd name="T4" fmla="*/ 269 w 499"/>
                <a:gd name="T5" fmla="*/ 278 h 279"/>
                <a:gd name="T6" fmla="*/ 260 w 499"/>
                <a:gd name="T7" fmla="*/ 278 h 279"/>
                <a:gd name="T8" fmla="*/ 256 w 499"/>
                <a:gd name="T9" fmla="*/ 270 h 279"/>
                <a:gd name="T10" fmla="*/ 256 w 499"/>
                <a:gd name="T11" fmla="*/ 197 h 279"/>
                <a:gd name="T12" fmla="*/ 21 w 499"/>
                <a:gd name="T13" fmla="*/ 197 h 279"/>
                <a:gd name="T14" fmla="*/ 0 w 499"/>
                <a:gd name="T15" fmla="*/ 176 h 279"/>
                <a:gd name="T16" fmla="*/ 0 w 499"/>
                <a:gd name="T17" fmla="*/ 104 h 279"/>
                <a:gd name="T18" fmla="*/ 21 w 499"/>
                <a:gd name="T19" fmla="*/ 82 h 279"/>
                <a:gd name="T20" fmla="*/ 256 w 499"/>
                <a:gd name="T21" fmla="*/ 82 h 279"/>
                <a:gd name="T22" fmla="*/ 256 w 499"/>
                <a:gd name="T23" fmla="*/ 10 h 279"/>
                <a:gd name="T24" fmla="*/ 260 w 499"/>
                <a:gd name="T25" fmla="*/ 2 h 279"/>
                <a:gd name="T26" fmla="*/ 269 w 499"/>
                <a:gd name="T27" fmla="*/ 2 h 279"/>
                <a:gd name="T28" fmla="*/ 495 w 499"/>
                <a:gd name="T29" fmla="*/ 132 h 279"/>
                <a:gd name="T30" fmla="*/ 499 w 499"/>
                <a:gd name="T31"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79">
                  <a:moveTo>
                    <a:pt x="499" y="140"/>
                  </a:moveTo>
                  <a:cubicBezTo>
                    <a:pt x="499" y="143"/>
                    <a:pt x="497" y="146"/>
                    <a:pt x="495" y="147"/>
                  </a:cubicBezTo>
                  <a:cubicBezTo>
                    <a:pt x="269" y="278"/>
                    <a:pt x="269" y="278"/>
                    <a:pt x="269" y="278"/>
                  </a:cubicBezTo>
                  <a:cubicBezTo>
                    <a:pt x="266" y="279"/>
                    <a:pt x="263" y="279"/>
                    <a:pt x="260" y="278"/>
                  </a:cubicBezTo>
                  <a:cubicBezTo>
                    <a:pt x="258" y="276"/>
                    <a:pt x="256" y="273"/>
                    <a:pt x="256" y="270"/>
                  </a:cubicBezTo>
                  <a:cubicBezTo>
                    <a:pt x="256" y="197"/>
                    <a:pt x="256" y="197"/>
                    <a:pt x="256" y="197"/>
                  </a:cubicBezTo>
                  <a:cubicBezTo>
                    <a:pt x="21" y="197"/>
                    <a:pt x="21" y="197"/>
                    <a:pt x="21" y="197"/>
                  </a:cubicBezTo>
                  <a:cubicBezTo>
                    <a:pt x="9" y="197"/>
                    <a:pt x="0" y="188"/>
                    <a:pt x="0" y="176"/>
                  </a:cubicBezTo>
                  <a:cubicBezTo>
                    <a:pt x="0" y="104"/>
                    <a:pt x="0" y="104"/>
                    <a:pt x="0" y="104"/>
                  </a:cubicBezTo>
                  <a:cubicBezTo>
                    <a:pt x="0" y="92"/>
                    <a:pt x="9" y="82"/>
                    <a:pt x="21" y="82"/>
                  </a:cubicBezTo>
                  <a:cubicBezTo>
                    <a:pt x="256" y="82"/>
                    <a:pt x="256" y="82"/>
                    <a:pt x="256" y="82"/>
                  </a:cubicBezTo>
                  <a:cubicBezTo>
                    <a:pt x="256" y="10"/>
                    <a:pt x="256" y="10"/>
                    <a:pt x="256" y="10"/>
                  </a:cubicBezTo>
                  <a:cubicBezTo>
                    <a:pt x="256" y="6"/>
                    <a:pt x="258" y="4"/>
                    <a:pt x="260" y="2"/>
                  </a:cubicBezTo>
                  <a:cubicBezTo>
                    <a:pt x="263" y="0"/>
                    <a:pt x="266" y="0"/>
                    <a:pt x="269" y="2"/>
                  </a:cubicBezTo>
                  <a:cubicBezTo>
                    <a:pt x="495" y="132"/>
                    <a:pt x="495" y="132"/>
                    <a:pt x="495" y="132"/>
                  </a:cubicBezTo>
                  <a:cubicBezTo>
                    <a:pt x="497" y="134"/>
                    <a:pt x="499" y="137"/>
                    <a:pt x="499" y="140"/>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8">
              <a:extLst>
                <a:ext uri="{FF2B5EF4-FFF2-40B4-BE49-F238E27FC236}">
                  <a16:creationId xmlns:a16="http://schemas.microsoft.com/office/drawing/2014/main" id="{6A71A2F6-0CE4-4AF4-BA75-C240C242873B}"/>
                </a:ext>
              </a:extLst>
            </p:cNvPr>
            <p:cNvSpPr>
              <a:spLocks/>
            </p:cNvSpPr>
            <p:nvPr/>
          </p:nvSpPr>
          <p:spPr bwMode="auto">
            <a:xfrm>
              <a:off x="3511551" y="4872038"/>
              <a:ext cx="1487488" cy="969963"/>
            </a:xfrm>
            <a:custGeom>
              <a:avLst/>
              <a:gdLst>
                <a:gd name="T0" fmla="*/ 2 w 458"/>
                <a:gd name="T1" fmla="*/ 295 h 299"/>
                <a:gd name="T2" fmla="*/ 9 w 458"/>
                <a:gd name="T3" fmla="*/ 299 h 299"/>
                <a:gd name="T4" fmla="*/ 270 w 458"/>
                <a:gd name="T5" fmla="*/ 299 h 299"/>
                <a:gd name="T6" fmla="*/ 277 w 458"/>
                <a:gd name="T7" fmla="*/ 295 h 299"/>
                <a:gd name="T8" fmla="*/ 277 w 458"/>
                <a:gd name="T9" fmla="*/ 286 h 299"/>
                <a:gd name="T10" fmla="*/ 241 w 458"/>
                <a:gd name="T11" fmla="*/ 223 h 299"/>
                <a:gd name="T12" fmla="*/ 444 w 458"/>
                <a:gd name="T13" fmla="*/ 106 h 299"/>
                <a:gd name="T14" fmla="*/ 452 w 458"/>
                <a:gd name="T15" fmla="*/ 76 h 299"/>
                <a:gd name="T16" fmla="*/ 416 w 458"/>
                <a:gd name="T17" fmla="*/ 14 h 299"/>
                <a:gd name="T18" fmla="*/ 387 w 458"/>
                <a:gd name="T19" fmla="*/ 6 h 299"/>
                <a:gd name="T20" fmla="*/ 183 w 458"/>
                <a:gd name="T21" fmla="*/ 123 h 299"/>
                <a:gd name="T22" fmla="*/ 147 w 458"/>
                <a:gd name="T23" fmla="*/ 60 h 299"/>
                <a:gd name="T24" fmla="*/ 139 w 458"/>
                <a:gd name="T25" fmla="*/ 56 h 299"/>
                <a:gd name="T26" fmla="*/ 132 w 458"/>
                <a:gd name="T27" fmla="*/ 60 h 299"/>
                <a:gd name="T28" fmla="*/ 2 w 458"/>
                <a:gd name="T29" fmla="*/ 286 h 299"/>
                <a:gd name="T30" fmla="*/ 2 w 458"/>
                <a:gd name="T31" fmla="*/ 29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299">
                  <a:moveTo>
                    <a:pt x="2" y="295"/>
                  </a:moveTo>
                  <a:cubicBezTo>
                    <a:pt x="3" y="298"/>
                    <a:pt x="6" y="299"/>
                    <a:pt x="9" y="299"/>
                  </a:cubicBezTo>
                  <a:cubicBezTo>
                    <a:pt x="270" y="299"/>
                    <a:pt x="270" y="299"/>
                    <a:pt x="270" y="299"/>
                  </a:cubicBezTo>
                  <a:cubicBezTo>
                    <a:pt x="273" y="299"/>
                    <a:pt x="276" y="297"/>
                    <a:pt x="277" y="295"/>
                  </a:cubicBezTo>
                  <a:cubicBezTo>
                    <a:pt x="279" y="292"/>
                    <a:pt x="279" y="289"/>
                    <a:pt x="277" y="286"/>
                  </a:cubicBezTo>
                  <a:cubicBezTo>
                    <a:pt x="241" y="223"/>
                    <a:pt x="241" y="223"/>
                    <a:pt x="241" y="223"/>
                  </a:cubicBezTo>
                  <a:cubicBezTo>
                    <a:pt x="444" y="106"/>
                    <a:pt x="444" y="106"/>
                    <a:pt x="444" y="106"/>
                  </a:cubicBezTo>
                  <a:cubicBezTo>
                    <a:pt x="454" y="100"/>
                    <a:pt x="458" y="87"/>
                    <a:pt x="452" y="76"/>
                  </a:cubicBezTo>
                  <a:cubicBezTo>
                    <a:pt x="416" y="14"/>
                    <a:pt x="416" y="14"/>
                    <a:pt x="416" y="14"/>
                  </a:cubicBezTo>
                  <a:cubicBezTo>
                    <a:pt x="410" y="4"/>
                    <a:pt x="397" y="0"/>
                    <a:pt x="387" y="6"/>
                  </a:cubicBezTo>
                  <a:cubicBezTo>
                    <a:pt x="183" y="123"/>
                    <a:pt x="183" y="123"/>
                    <a:pt x="183" y="123"/>
                  </a:cubicBezTo>
                  <a:cubicBezTo>
                    <a:pt x="147" y="60"/>
                    <a:pt x="147" y="60"/>
                    <a:pt x="147" y="60"/>
                  </a:cubicBezTo>
                  <a:cubicBezTo>
                    <a:pt x="145" y="58"/>
                    <a:pt x="143" y="56"/>
                    <a:pt x="139" y="56"/>
                  </a:cubicBezTo>
                  <a:cubicBezTo>
                    <a:pt x="136" y="56"/>
                    <a:pt x="133" y="58"/>
                    <a:pt x="132" y="60"/>
                  </a:cubicBezTo>
                  <a:cubicBezTo>
                    <a:pt x="2" y="286"/>
                    <a:pt x="2" y="286"/>
                    <a:pt x="2" y="286"/>
                  </a:cubicBezTo>
                  <a:cubicBezTo>
                    <a:pt x="0" y="289"/>
                    <a:pt x="0" y="292"/>
                    <a:pt x="2" y="295"/>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9">
              <a:extLst>
                <a:ext uri="{FF2B5EF4-FFF2-40B4-BE49-F238E27FC236}">
                  <a16:creationId xmlns:a16="http://schemas.microsoft.com/office/drawing/2014/main" id="{A0A0EEF7-8C7C-43A5-A48D-34B457EE046D}"/>
                </a:ext>
              </a:extLst>
            </p:cNvPr>
            <p:cNvSpPr>
              <a:spLocks/>
            </p:cNvSpPr>
            <p:nvPr/>
          </p:nvSpPr>
          <p:spPr bwMode="auto">
            <a:xfrm>
              <a:off x="7434263" y="2697163"/>
              <a:ext cx="1487488" cy="969963"/>
            </a:xfrm>
            <a:custGeom>
              <a:avLst/>
              <a:gdLst>
                <a:gd name="T0" fmla="*/ 457 w 458"/>
                <a:gd name="T1" fmla="*/ 5 h 299"/>
                <a:gd name="T2" fmla="*/ 456 w 458"/>
                <a:gd name="T3" fmla="*/ 14 h 299"/>
                <a:gd name="T4" fmla="*/ 326 w 458"/>
                <a:gd name="T5" fmla="*/ 239 h 299"/>
                <a:gd name="T6" fmla="*/ 319 w 458"/>
                <a:gd name="T7" fmla="*/ 244 h 299"/>
                <a:gd name="T8" fmla="*/ 311 w 458"/>
                <a:gd name="T9" fmla="*/ 239 h 299"/>
                <a:gd name="T10" fmla="*/ 275 w 458"/>
                <a:gd name="T11" fmla="*/ 176 h 299"/>
                <a:gd name="T12" fmla="*/ 71 w 458"/>
                <a:gd name="T13" fmla="*/ 294 h 299"/>
                <a:gd name="T14" fmla="*/ 42 w 458"/>
                <a:gd name="T15" fmla="*/ 286 h 299"/>
                <a:gd name="T16" fmla="*/ 6 w 458"/>
                <a:gd name="T17" fmla="*/ 223 h 299"/>
                <a:gd name="T18" fmla="*/ 14 w 458"/>
                <a:gd name="T19" fmla="*/ 194 h 299"/>
                <a:gd name="T20" fmla="*/ 217 w 458"/>
                <a:gd name="T21" fmla="*/ 77 h 299"/>
                <a:gd name="T22" fmla="*/ 181 w 458"/>
                <a:gd name="T23" fmla="*/ 14 h 299"/>
                <a:gd name="T24" fmla="*/ 181 w 458"/>
                <a:gd name="T25" fmla="*/ 5 h 299"/>
                <a:gd name="T26" fmla="*/ 188 w 458"/>
                <a:gd name="T27" fmla="*/ 0 h 299"/>
                <a:gd name="T28" fmla="*/ 449 w 458"/>
                <a:gd name="T29" fmla="*/ 0 h 299"/>
                <a:gd name="T30" fmla="*/ 457 w 458"/>
                <a:gd name="T3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299">
                  <a:moveTo>
                    <a:pt x="457" y="5"/>
                  </a:moveTo>
                  <a:cubicBezTo>
                    <a:pt x="458" y="8"/>
                    <a:pt x="458" y="11"/>
                    <a:pt x="456" y="14"/>
                  </a:cubicBezTo>
                  <a:cubicBezTo>
                    <a:pt x="326" y="239"/>
                    <a:pt x="326" y="239"/>
                    <a:pt x="326" y="239"/>
                  </a:cubicBezTo>
                  <a:cubicBezTo>
                    <a:pt x="325" y="242"/>
                    <a:pt x="322" y="244"/>
                    <a:pt x="319" y="244"/>
                  </a:cubicBezTo>
                  <a:cubicBezTo>
                    <a:pt x="315" y="244"/>
                    <a:pt x="313" y="242"/>
                    <a:pt x="311" y="239"/>
                  </a:cubicBezTo>
                  <a:cubicBezTo>
                    <a:pt x="275" y="176"/>
                    <a:pt x="275" y="176"/>
                    <a:pt x="275" y="176"/>
                  </a:cubicBezTo>
                  <a:cubicBezTo>
                    <a:pt x="71" y="294"/>
                    <a:pt x="71" y="294"/>
                    <a:pt x="71" y="294"/>
                  </a:cubicBezTo>
                  <a:cubicBezTo>
                    <a:pt x="61" y="299"/>
                    <a:pt x="48" y="296"/>
                    <a:pt x="42" y="286"/>
                  </a:cubicBezTo>
                  <a:cubicBezTo>
                    <a:pt x="6" y="223"/>
                    <a:pt x="6" y="223"/>
                    <a:pt x="6" y="223"/>
                  </a:cubicBezTo>
                  <a:cubicBezTo>
                    <a:pt x="0" y="213"/>
                    <a:pt x="4" y="200"/>
                    <a:pt x="14" y="194"/>
                  </a:cubicBezTo>
                  <a:cubicBezTo>
                    <a:pt x="217" y="77"/>
                    <a:pt x="217" y="77"/>
                    <a:pt x="217" y="77"/>
                  </a:cubicBezTo>
                  <a:cubicBezTo>
                    <a:pt x="181" y="14"/>
                    <a:pt x="181" y="14"/>
                    <a:pt x="181" y="14"/>
                  </a:cubicBezTo>
                  <a:cubicBezTo>
                    <a:pt x="179" y="11"/>
                    <a:pt x="179" y="8"/>
                    <a:pt x="181" y="5"/>
                  </a:cubicBezTo>
                  <a:cubicBezTo>
                    <a:pt x="182" y="2"/>
                    <a:pt x="185" y="0"/>
                    <a:pt x="188" y="0"/>
                  </a:cubicBezTo>
                  <a:cubicBezTo>
                    <a:pt x="449" y="0"/>
                    <a:pt x="449" y="0"/>
                    <a:pt x="449" y="0"/>
                  </a:cubicBezTo>
                  <a:cubicBezTo>
                    <a:pt x="452" y="0"/>
                    <a:pt x="455" y="2"/>
                    <a:pt x="457" y="5"/>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90">
              <a:extLst>
                <a:ext uri="{FF2B5EF4-FFF2-40B4-BE49-F238E27FC236}">
                  <a16:creationId xmlns:a16="http://schemas.microsoft.com/office/drawing/2014/main" id="{F9B3B64F-A2D6-49C4-8ECF-76EC242AD868}"/>
                </a:ext>
              </a:extLst>
            </p:cNvPr>
            <p:cNvSpPr>
              <a:spLocks/>
            </p:cNvSpPr>
            <p:nvPr/>
          </p:nvSpPr>
          <p:spPr bwMode="auto">
            <a:xfrm>
              <a:off x="6816726" y="1568451"/>
              <a:ext cx="971550" cy="1485900"/>
            </a:xfrm>
            <a:custGeom>
              <a:avLst/>
              <a:gdLst>
                <a:gd name="T0" fmla="*/ 295 w 299"/>
                <a:gd name="T1" fmla="*/ 2 h 458"/>
                <a:gd name="T2" fmla="*/ 299 w 299"/>
                <a:gd name="T3" fmla="*/ 9 h 458"/>
                <a:gd name="T4" fmla="*/ 299 w 299"/>
                <a:gd name="T5" fmla="*/ 269 h 458"/>
                <a:gd name="T6" fmla="*/ 295 w 299"/>
                <a:gd name="T7" fmla="*/ 277 h 458"/>
                <a:gd name="T8" fmla="*/ 286 w 299"/>
                <a:gd name="T9" fmla="*/ 277 h 458"/>
                <a:gd name="T10" fmla="*/ 223 w 299"/>
                <a:gd name="T11" fmla="*/ 241 h 458"/>
                <a:gd name="T12" fmla="*/ 106 w 299"/>
                <a:gd name="T13" fmla="*/ 444 h 458"/>
                <a:gd name="T14" fmla="*/ 77 w 299"/>
                <a:gd name="T15" fmla="*/ 452 h 458"/>
                <a:gd name="T16" fmla="*/ 14 w 299"/>
                <a:gd name="T17" fmla="*/ 416 h 458"/>
                <a:gd name="T18" fmla="*/ 6 w 299"/>
                <a:gd name="T19" fmla="*/ 386 h 458"/>
                <a:gd name="T20" fmla="*/ 124 w 299"/>
                <a:gd name="T21" fmla="*/ 183 h 458"/>
                <a:gd name="T22" fmla="*/ 61 w 299"/>
                <a:gd name="T23" fmla="*/ 147 h 458"/>
                <a:gd name="T24" fmla="*/ 56 w 299"/>
                <a:gd name="T25" fmla="*/ 139 h 458"/>
                <a:gd name="T26" fmla="*/ 61 w 299"/>
                <a:gd name="T27" fmla="*/ 132 h 458"/>
                <a:gd name="T28" fmla="*/ 286 w 299"/>
                <a:gd name="T29" fmla="*/ 1 h 458"/>
                <a:gd name="T30" fmla="*/ 295 w 299"/>
                <a:gd name="T31" fmla="*/ 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9" h="458">
                  <a:moveTo>
                    <a:pt x="295" y="2"/>
                  </a:moveTo>
                  <a:cubicBezTo>
                    <a:pt x="298" y="3"/>
                    <a:pt x="299" y="6"/>
                    <a:pt x="299" y="9"/>
                  </a:cubicBezTo>
                  <a:cubicBezTo>
                    <a:pt x="299" y="269"/>
                    <a:pt x="299" y="269"/>
                    <a:pt x="299" y="269"/>
                  </a:cubicBezTo>
                  <a:cubicBezTo>
                    <a:pt x="299" y="273"/>
                    <a:pt x="298" y="275"/>
                    <a:pt x="295" y="277"/>
                  </a:cubicBezTo>
                  <a:cubicBezTo>
                    <a:pt x="292" y="279"/>
                    <a:pt x="289" y="279"/>
                    <a:pt x="286" y="277"/>
                  </a:cubicBezTo>
                  <a:cubicBezTo>
                    <a:pt x="223" y="241"/>
                    <a:pt x="223" y="241"/>
                    <a:pt x="223" y="241"/>
                  </a:cubicBezTo>
                  <a:cubicBezTo>
                    <a:pt x="106" y="444"/>
                    <a:pt x="106" y="444"/>
                    <a:pt x="106" y="444"/>
                  </a:cubicBezTo>
                  <a:cubicBezTo>
                    <a:pt x="100" y="454"/>
                    <a:pt x="87" y="458"/>
                    <a:pt x="77" y="452"/>
                  </a:cubicBezTo>
                  <a:cubicBezTo>
                    <a:pt x="14" y="416"/>
                    <a:pt x="14" y="416"/>
                    <a:pt x="14" y="416"/>
                  </a:cubicBezTo>
                  <a:cubicBezTo>
                    <a:pt x="4" y="410"/>
                    <a:pt x="0" y="397"/>
                    <a:pt x="6" y="386"/>
                  </a:cubicBezTo>
                  <a:cubicBezTo>
                    <a:pt x="124" y="183"/>
                    <a:pt x="124" y="183"/>
                    <a:pt x="124" y="183"/>
                  </a:cubicBezTo>
                  <a:cubicBezTo>
                    <a:pt x="61" y="147"/>
                    <a:pt x="61" y="147"/>
                    <a:pt x="61" y="147"/>
                  </a:cubicBezTo>
                  <a:cubicBezTo>
                    <a:pt x="58" y="145"/>
                    <a:pt x="56" y="142"/>
                    <a:pt x="56" y="139"/>
                  </a:cubicBezTo>
                  <a:cubicBezTo>
                    <a:pt x="56" y="136"/>
                    <a:pt x="58" y="133"/>
                    <a:pt x="61" y="132"/>
                  </a:cubicBezTo>
                  <a:cubicBezTo>
                    <a:pt x="286" y="1"/>
                    <a:pt x="286" y="1"/>
                    <a:pt x="286" y="1"/>
                  </a:cubicBezTo>
                  <a:cubicBezTo>
                    <a:pt x="289" y="0"/>
                    <a:pt x="293" y="0"/>
                    <a:pt x="295" y="2"/>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91">
              <a:extLst>
                <a:ext uri="{FF2B5EF4-FFF2-40B4-BE49-F238E27FC236}">
                  <a16:creationId xmlns:a16="http://schemas.microsoft.com/office/drawing/2014/main" id="{6CAB891E-1636-4476-8E70-72669FBC5DD8}"/>
                </a:ext>
              </a:extLst>
            </p:cNvPr>
            <p:cNvSpPr>
              <a:spLocks/>
            </p:cNvSpPr>
            <p:nvPr/>
          </p:nvSpPr>
          <p:spPr bwMode="auto">
            <a:xfrm>
              <a:off x="5765801" y="1155701"/>
              <a:ext cx="901700" cy="1619250"/>
            </a:xfrm>
            <a:custGeom>
              <a:avLst/>
              <a:gdLst>
                <a:gd name="T0" fmla="*/ 139 w 278"/>
                <a:gd name="T1" fmla="*/ 0 h 499"/>
                <a:gd name="T2" fmla="*/ 147 w 278"/>
                <a:gd name="T3" fmla="*/ 4 h 499"/>
                <a:gd name="T4" fmla="*/ 277 w 278"/>
                <a:gd name="T5" fmla="*/ 230 h 499"/>
                <a:gd name="T6" fmla="*/ 277 w 278"/>
                <a:gd name="T7" fmla="*/ 239 h 499"/>
                <a:gd name="T8" fmla="*/ 269 w 278"/>
                <a:gd name="T9" fmla="*/ 243 h 499"/>
                <a:gd name="T10" fmla="*/ 196 w 278"/>
                <a:gd name="T11" fmla="*/ 243 h 499"/>
                <a:gd name="T12" fmla="*/ 196 w 278"/>
                <a:gd name="T13" fmla="*/ 478 h 499"/>
                <a:gd name="T14" fmla="*/ 175 w 278"/>
                <a:gd name="T15" fmla="*/ 499 h 499"/>
                <a:gd name="T16" fmla="*/ 103 w 278"/>
                <a:gd name="T17" fmla="*/ 499 h 499"/>
                <a:gd name="T18" fmla="*/ 82 w 278"/>
                <a:gd name="T19" fmla="*/ 478 h 499"/>
                <a:gd name="T20" fmla="*/ 82 w 278"/>
                <a:gd name="T21" fmla="*/ 243 h 499"/>
                <a:gd name="T22" fmla="*/ 9 w 278"/>
                <a:gd name="T23" fmla="*/ 243 h 499"/>
                <a:gd name="T24" fmla="*/ 1 w 278"/>
                <a:gd name="T25" fmla="*/ 239 h 499"/>
                <a:gd name="T26" fmla="*/ 1 w 278"/>
                <a:gd name="T27" fmla="*/ 230 h 499"/>
                <a:gd name="T28" fmla="*/ 131 w 278"/>
                <a:gd name="T29" fmla="*/ 4 h 499"/>
                <a:gd name="T30" fmla="*/ 139 w 278"/>
                <a:gd name="T31"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499">
                  <a:moveTo>
                    <a:pt x="139" y="0"/>
                  </a:moveTo>
                  <a:cubicBezTo>
                    <a:pt x="142" y="0"/>
                    <a:pt x="145" y="2"/>
                    <a:pt x="147" y="4"/>
                  </a:cubicBezTo>
                  <a:cubicBezTo>
                    <a:pt x="277" y="230"/>
                    <a:pt x="277" y="230"/>
                    <a:pt x="277" y="230"/>
                  </a:cubicBezTo>
                  <a:cubicBezTo>
                    <a:pt x="278" y="232"/>
                    <a:pt x="278" y="236"/>
                    <a:pt x="277" y="239"/>
                  </a:cubicBezTo>
                  <a:cubicBezTo>
                    <a:pt x="275" y="241"/>
                    <a:pt x="272" y="243"/>
                    <a:pt x="269" y="243"/>
                  </a:cubicBezTo>
                  <a:cubicBezTo>
                    <a:pt x="196" y="243"/>
                    <a:pt x="196" y="243"/>
                    <a:pt x="196" y="243"/>
                  </a:cubicBezTo>
                  <a:cubicBezTo>
                    <a:pt x="196" y="478"/>
                    <a:pt x="196" y="478"/>
                    <a:pt x="196" y="478"/>
                  </a:cubicBezTo>
                  <a:cubicBezTo>
                    <a:pt x="196" y="489"/>
                    <a:pt x="187" y="499"/>
                    <a:pt x="175" y="499"/>
                  </a:cubicBezTo>
                  <a:cubicBezTo>
                    <a:pt x="103" y="499"/>
                    <a:pt x="103" y="499"/>
                    <a:pt x="103" y="499"/>
                  </a:cubicBezTo>
                  <a:cubicBezTo>
                    <a:pt x="91" y="499"/>
                    <a:pt x="82" y="489"/>
                    <a:pt x="82" y="478"/>
                  </a:cubicBezTo>
                  <a:cubicBezTo>
                    <a:pt x="82" y="243"/>
                    <a:pt x="82" y="243"/>
                    <a:pt x="82" y="243"/>
                  </a:cubicBezTo>
                  <a:cubicBezTo>
                    <a:pt x="9" y="243"/>
                    <a:pt x="9" y="243"/>
                    <a:pt x="9" y="243"/>
                  </a:cubicBezTo>
                  <a:cubicBezTo>
                    <a:pt x="6" y="243"/>
                    <a:pt x="3" y="241"/>
                    <a:pt x="1" y="239"/>
                  </a:cubicBezTo>
                  <a:cubicBezTo>
                    <a:pt x="0" y="236"/>
                    <a:pt x="0" y="232"/>
                    <a:pt x="1" y="230"/>
                  </a:cubicBezTo>
                  <a:cubicBezTo>
                    <a:pt x="131" y="4"/>
                    <a:pt x="131" y="4"/>
                    <a:pt x="131" y="4"/>
                  </a:cubicBezTo>
                  <a:cubicBezTo>
                    <a:pt x="133" y="1"/>
                    <a:pt x="136" y="0"/>
                    <a:pt x="139" y="0"/>
                  </a:cubicBezTo>
                  <a:close/>
                </a:path>
              </a:pathLst>
            </a:custGeom>
            <a:solidFill>
              <a:srgbClr val="C8C8C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92">
              <a:extLst>
                <a:ext uri="{FF2B5EF4-FFF2-40B4-BE49-F238E27FC236}">
                  <a16:creationId xmlns:a16="http://schemas.microsoft.com/office/drawing/2014/main" id="{75E037F9-7C97-4CF1-899C-EA182BC8555B}"/>
                </a:ext>
              </a:extLst>
            </p:cNvPr>
            <p:cNvSpPr>
              <a:spLocks noEditPoints="1"/>
            </p:cNvSpPr>
            <p:nvPr/>
          </p:nvSpPr>
          <p:spPr bwMode="auto">
            <a:xfrm>
              <a:off x="5281613" y="3362326"/>
              <a:ext cx="1870075" cy="2122488"/>
            </a:xfrm>
            <a:custGeom>
              <a:avLst/>
              <a:gdLst>
                <a:gd name="T0" fmla="*/ 20 w 576"/>
                <a:gd name="T1" fmla="*/ 462 h 654"/>
                <a:gd name="T2" fmla="*/ 0 w 576"/>
                <a:gd name="T3" fmla="*/ 482 h 654"/>
                <a:gd name="T4" fmla="*/ 0 w 576"/>
                <a:gd name="T5" fmla="*/ 634 h 654"/>
                <a:gd name="T6" fmla="*/ 20 w 576"/>
                <a:gd name="T7" fmla="*/ 654 h 654"/>
                <a:gd name="T8" fmla="*/ 556 w 576"/>
                <a:gd name="T9" fmla="*/ 654 h 654"/>
                <a:gd name="T10" fmla="*/ 576 w 576"/>
                <a:gd name="T11" fmla="*/ 634 h 654"/>
                <a:gd name="T12" fmla="*/ 576 w 576"/>
                <a:gd name="T13" fmla="*/ 482 h 654"/>
                <a:gd name="T14" fmla="*/ 556 w 576"/>
                <a:gd name="T15" fmla="*/ 462 h 654"/>
                <a:gd name="T16" fmla="*/ 20 w 576"/>
                <a:gd name="T17" fmla="*/ 462 h 654"/>
                <a:gd name="T18" fmla="*/ 20 w 576"/>
                <a:gd name="T19" fmla="*/ 231 h 654"/>
                <a:gd name="T20" fmla="*/ 0 w 576"/>
                <a:gd name="T21" fmla="*/ 251 h 654"/>
                <a:gd name="T22" fmla="*/ 0 w 576"/>
                <a:gd name="T23" fmla="*/ 403 h 654"/>
                <a:gd name="T24" fmla="*/ 20 w 576"/>
                <a:gd name="T25" fmla="*/ 423 h 654"/>
                <a:gd name="T26" fmla="*/ 556 w 576"/>
                <a:gd name="T27" fmla="*/ 423 h 654"/>
                <a:gd name="T28" fmla="*/ 576 w 576"/>
                <a:gd name="T29" fmla="*/ 403 h 654"/>
                <a:gd name="T30" fmla="*/ 576 w 576"/>
                <a:gd name="T31" fmla="*/ 251 h 654"/>
                <a:gd name="T32" fmla="*/ 556 w 576"/>
                <a:gd name="T33" fmla="*/ 231 h 654"/>
                <a:gd name="T34" fmla="*/ 20 w 576"/>
                <a:gd name="T35" fmla="*/ 231 h 654"/>
                <a:gd name="T36" fmla="*/ 20 w 576"/>
                <a:gd name="T37" fmla="*/ 0 h 654"/>
                <a:gd name="T38" fmla="*/ 0 w 576"/>
                <a:gd name="T39" fmla="*/ 20 h 654"/>
                <a:gd name="T40" fmla="*/ 0 w 576"/>
                <a:gd name="T41" fmla="*/ 172 h 654"/>
                <a:gd name="T42" fmla="*/ 20 w 576"/>
                <a:gd name="T43" fmla="*/ 192 h 654"/>
                <a:gd name="T44" fmla="*/ 556 w 576"/>
                <a:gd name="T45" fmla="*/ 192 h 654"/>
                <a:gd name="T46" fmla="*/ 576 w 576"/>
                <a:gd name="T47" fmla="*/ 172 h 654"/>
                <a:gd name="T48" fmla="*/ 576 w 576"/>
                <a:gd name="T49" fmla="*/ 20 h 654"/>
                <a:gd name="T50" fmla="*/ 556 w 576"/>
                <a:gd name="T51" fmla="*/ 0 h 654"/>
                <a:gd name="T52" fmla="*/ 20 w 576"/>
                <a:gd name="T53"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6" h="654">
                  <a:moveTo>
                    <a:pt x="20" y="462"/>
                  </a:moveTo>
                  <a:cubicBezTo>
                    <a:pt x="9" y="462"/>
                    <a:pt x="0" y="471"/>
                    <a:pt x="0" y="482"/>
                  </a:cubicBezTo>
                  <a:cubicBezTo>
                    <a:pt x="0" y="634"/>
                    <a:pt x="0" y="634"/>
                    <a:pt x="0" y="634"/>
                  </a:cubicBezTo>
                  <a:cubicBezTo>
                    <a:pt x="0" y="645"/>
                    <a:pt x="9" y="654"/>
                    <a:pt x="20" y="654"/>
                  </a:cubicBezTo>
                  <a:cubicBezTo>
                    <a:pt x="556" y="654"/>
                    <a:pt x="556" y="654"/>
                    <a:pt x="556" y="654"/>
                  </a:cubicBezTo>
                  <a:cubicBezTo>
                    <a:pt x="567" y="654"/>
                    <a:pt x="576" y="645"/>
                    <a:pt x="576" y="634"/>
                  </a:cubicBezTo>
                  <a:cubicBezTo>
                    <a:pt x="576" y="482"/>
                    <a:pt x="576" y="482"/>
                    <a:pt x="576" y="482"/>
                  </a:cubicBezTo>
                  <a:cubicBezTo>
                    <a:pt x="576" y="471"/>
                    <a:pt x="567" y="462"/>
                    <a:pt x="556" y="462"/>
                  </a:cubicBezTo>
                  <a:lnTo>
                    <a:pt x="20" y="462"/>
                  </a:lnTo>
                  <a:close/>
                  <a:moveTo>
                    <a:pt x="20" y="231"/>
                  </a:moveTo>
                  <a:cubicBezTo>
                    <a:pt x="9" y="231"/>
                    <a:pt x="0" y="240"/>
                    <a:pt x="0" y="251"/>
                  </a:cubicBezTo>
                  <a:cubicBezTo>
                    <a:pt x="0" y="403"/>
                    <a:pt x="0" y="403"/>
                    <a:pt x="0" y="403"/>
                  </a:cubicBezTo>
                  <a:cubicBezTo>
                    <a:pt x="0" y="414"/>
                    <a:pt x="9" y="423"/>
                    <a:pt x="20" y="423"/>
                  </a:cubicBezTo>
                  <a:cubicBezTo>
                    <a:pt x="556" y="423"/>
                    <a:pt x="556" y="423"/>
                    <a:pt x="556" y="423"/>
                  </a:cubicBezTo>
                  <a:cubicBezTo>
                    <a:pt x="567" y="423"/>
                    <a:pt x="576" y="414"/>
                    <a:pt x="576" y="403"/>
                  </a:cubicBezTo>
                  <a:cubicBezTo>
                    <a:pt x="576" y="251"/>
                    <a:pt x="576" y="251"/>
                    <a:pt x="576" y="251"/>
                  </a:cubicBezTo>
                  <a:cubicBezTo>
                    <a:pt x="576" y="240"/>
                    <a:pt x="567" y="231"/>
                    <a:pt x="556" y="231"/>
                  </a:cubicBezTo>
                  <a:lnTo>
                    <a:pt x="20" y="231"/>
                  </a:lnTo>
                  <a:close/>
                  <a:moveTo>
                    <a:pt x="20" y="0"/>
                  </a:moveTo>
                  <a:cubicBezTo>
                    <a:pt x="9" y="0"/>
                    <a:pt x="0" y="9"/>
                    <a:pt x="0" y="20"/>
                  </a:cubicBezTo>
                  <a:cubicBezTo>
                    <a:pt x="0" y="172"/>
                    <a:pt x="0" y="172"/>
                    <a:pt x="0" y="172"/>
                  </a:cubicBezTo>
                  <a:cubicBezTo>
                    <a:pt x="0" y="183"/>
                    <a:pt x="9" y="192"/>
                    <a:pt x="20" y="192"/>
                  </a:cubicBezTo>
                  <a:cubicBezTo>
                    <a:pt x="556" y="192"/>
                    <a:pt x="556" y="192"/>
                    <a:pt x="556" y="192"/>
                  </a:cubicBezTo>
                  <a:cubicBezTo>
                    <a:pt x="567" y="192"/>
                    <a:pt x="576" y="183"/>
                    <a:pt x="576" y="172"/>
                  </a:cubicBezTo>
                  <a:cubicBezTo>
                    <a:pt x="576" y="20"/>
                    <a:pt x="576" y="20"/>
                    <a:pt x="576" y="20"/>
                  </a:cubicBezTo>
                  <a:cubicBezTo>
                    <a:pt x="576" y="9"/>
                    <a:pt x="567" y="0"/>
                    <a:pt x="556" y="0"/>
                  </a:cubicBezTo>
                  <a:lnTo>
                    <a:pt x="20" y="0"/>
                  </a:lnTo>
                  <a:close/>
                </a:path>
              </a:pathLst>
            </a:custGeom>
            <a:solidFill>
              <a:srgbClr val="75757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5" name="Text Placeholder 3">
            <a:extLst>
              <a:ext uri="{FF2B5EF4-FFF2-40B4-BE49-F238E27FC236}">
                <a16:creationId xmlns:a16="http://schemas.microsoft.com/office/drawing/2014/main" id="{FB56E470-467E-4F6E-B49F-733A4E924EBF}"/>
              </a:ext>
            </a:extLst>
          </p:cNvPr>
          <p:cNvSpPr txBox="1">
            <a:spLocks/>
          </p:cNvSpPr>
          <p:nvPr/>
        </p:nvSpPr>
        <p:spPr bwMode="gray">
          <a:xfrm>
            <a:off x="319088" y="6197139"/>
            <a:ext cx="11653521" cy="357269"/>
          </a:xfrm>
          <a:prstGeom prst="rect">
            <a:avLst/>
          </a:prstGeom>
        </p:spPr>
        <p:txBody>
          <a:bodyPr vert="horz" wrap="square" lIns="146304" tIns="109728" rIns="146304" bIns="109728" rtlCol="0" anchor="t" anchorCtr="0">
            <a:no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tab pos="408011" algn="r"/>
              </a:tabLst>
              <a:defRPr sz="700" spc="0" baseline="0">
                <a:gradFill>
                  <a:gsLst>
                    <a:gs pos="96460">
                      <a:schemeClr val="tx1"/>
                    </a:gs>
                    <a:gs pos="0">
                      <a:schemeClr val="tx1"/>
                    </a:gs>
                  </a:gsLst>
                  <a:lin ang="5400000" scaled="0"/>
                </a:gradFill>
              </a:defRPr>
            </a:lvl1pPr>
            <a:lvl2pPr marL="365760" marR="0" indent="-182880" defTabSz="914367" fontAlgn="auto">
              <a:lnSpc>
                <a:spcPct val="100000"/>
              </a:lnSpc>
              <a:spcBef>
                <a:spcPts val="0"/>
              </a:spcBef>
              <a:spcAft>
                <a:spcPts val="60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defRPr>
            </a:lvl2pPr>
            <a:lvl3pPr marL="548640" marR="0" indent="-182880" defTabSz="914367" fontAlgn="auto">
              <a:lnSpc>
                <a:spcPct val="100000"/>
              </a:lnSpc>
              <a:spcBef>
                <a:spcPts val="0"/>
              </a:spcBef>
              <a:spcAft>
                <a:spcPts val="60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3pPr>
            <a:lvl4pPr marL="1008435" marR="0" indent="-224097" defTabSz="914367" fontAlgn="auto">
              <a:lnSpc>
                <a:spcPct val="100000"/>
              </a:lnSpc>
              <a:spcBef>
                <a:spcPts val="0"/>
              </a:spcBef>
              <a:spcAft>
                <a:spcPts val="60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100000"/>
              </a:lnSpc>
              <a:spcBef>
                <a:spcPts val="0"/>
              </a:spcBef>
              <a:spcAft>
                <a:spcPts val="60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	Source: Gartner Magic Quadrant for Business Intelligence and Analytics Platforms, February 2017; https://www.tableau.com/pricing</a:t>
            </a:r>
          </a:p>
        </p:txBody>
      </p:sp>
      <p:grpSp>
        <p:nvGrpSpPr>
          <p:cNvPr id="56" name="Group 158">
            <a:extLst>
              <a:ext uri="{FF2B5EF4-FFF2-40B4-BE49-F238E27FC236}">
                <a16:creationId xmlns:a16="http://schemas.microsoft.com/office/drawing/2014/main" id="{0EC57A65-AC14-414B-A638-FEC63FB21CD9}"/>
              </a:ext>
            </a:extLst>
          </p:cNvPr>
          <p:cNvGrpSpPr>
            <a:grpSpLocks noChangeAspect="1"/>
          </p:cNvGrpSpPr>
          <p:nvPr/>
        </p:nvGrpSpPr>
        <p:grpSpPr bwMode="auto">
          <a:xfrm>
            <a:off x="5456716" y="3133825"/>
            <a:ext cx="1479753" cy="1300134"/>
            <a:chOff x="-2389" y="-681"/>
            <a:chExt cx="4391" cy="3858"/>
          </a:xfrm>
        </p:grpSpPr>
        <p:sp>
          <p:nvSpPr>
            <p:cNvPr id="57" name="Freeform 159">
              <a:extLst>
                <a:ext uri="{FF2B5EF4-FFF2-40B4-BE49-F238E27FC236}">
                  <a16:creationId xmlns:a16="http://schemas.microsoft.com/office/drawing/2014/main" id="{82B51E17-26D6-47B6-93A2-6558CE92B26E}"/>
                </a:ext>
              </a:extLst>
            </p:cNvPr>
            <p:cNvSpPr>
              <a:spLocks noEditPoints="1"/>
            </p:cNvSpPr>
            <p:nvPr/>
          </p:nvSpPr>
          <p:spPr bwMode="auto">
            <a:xfrm>
              <a:off x="-469" y="695"/>
              <a:ext cx="2471" cy="2482"/>
            </a:xfrm>
            <a:custGeom>
              <a:avLst/>
              <a:gdLst>
                <a:gd name="T0" fmla="*/ 1203 w 1203"/>
                <a:gd name="T1" fmla="*/ 737 h 1208"/>
                <a:gd name="T2" fmla="*/ 1056 w 1203"/>
                <a:gd name="T3" fmla="*/ 648 h 1208"/>
                <a:gd name="T4" fmla="*/ 1039 w 1203"/>
                <a:gd name="T5" fmla="*/ 478 h 1208"/>
                <a:gd name="T6" fmla="*/ 1162 w 1203"/>
                <a:gd name="T7" fmla="*/ 354 h 1208"/>
                <a:gd name="T8" fmla="*/ 1074 w 1203"/>
                <a:gd name="T9" fmla="*/ 218 h 1208"/>
                <a:gd name="T10" fmla="*/ 915 w 1203"/>
                <a:gd name="T11" fmla="*/ 283 h 1208"/>
                <a:gd name="T12" fmla="*/ 769 w 1203"/>
                <a:gd name="T13" fmla="*/ 189 h 1208"/>
                <a:gd name="T14" fmla="*/ 769 w 1203"/>
                <a:gd name="T15" fmla="*/ 189 h 1208"/>
                <a:gd name="T16" fmla="*/ 751 w 1203"/>
                <a:gd name="T17" fmla="*/ 18 h 1208"/>
                <a:gd name="T18" fmla="*/ 593 w 1203"/>
                <a:gd name="T19" fmla="*/ 0 h 1208"/>
                <a:gd name="T20" fmla="*/ 546 w 1203"/>
                <a:gd name="T21" fmla="*/ 165 h 1208"/>
                <a:gd name="T22" fmla="*/ 381 w 1203"/>
                <a:gd name="T23" fmla="*/ 224 h 1208"/>
                <a:gd name="T24" fmla="*/ 381 w 1203"/>
                <a:gd name="T25" fmla="*/ 224 h 1208"/>
                <a:gd name="T26" fmla="*/ 235 w 1203"/>
                <a:gd name="T27" fmla="*/ 130 h 1208"/>
                <a:gd name="T28" fmla="*/ 123 w 1203"/>
                <a:gd name="T29" fmla="*/ 242 h 1208"/>
                <a:gd name="T30" fmla="*/ 217 w 1203"/>
                <a:gd name="T31" fmla="*/ 383 h 1208"/>
                <a:gd name="T32" fmla="*/ 164 w 1203"/>
                <a:gd name="T33" fmla="*/ 548 h 1208"/>
                <a:gd name="T34" fmla="*/ 0 w 1203"/>
                <a:gd name="T35" fmla="*/ 601 h 1208"/>
                <a:gd name="T36" fmla="*/ 17 w 1203"/>
                <a:gd name="T37" fmla="*/ 760 h 1208"/>
                <a:gd name="T38" fmla="*/ 188 w 1203"/>
                <a:gd name="T39" fmla="*/ 778 h 1208"/>
                <a:gd name="T40" fmla="*/ 188 w 1203"/>
                <a:gd name="T41" fmla="*/ 778 h 1208"/>
                <a:gd name="T42" fmla="*/ 282 w 1203"/>
                <a:gd name="T43" fmla="*/ 925 h 1208"/>
                <a:gd name="T44" fmla="*/ 223 w 1203"/>
                <a:gd name="T45" fmla="*/ 1084 h 1208"/>
                <a:gd name="T46" fmla="*/ 358 w 1203"/>
                <a:gd name="T47" fmla="*/ 1167 h 1208"/>
                <a:gd name="T48" fmla="*/ 475 w 1203"/>
                <a:gd name="T49" fmla="*/ 1043 h 1208"/>
                <a:gd name="T50" fmla="*/ 557 w 1203"/>
                <a:gd name="T51" fmla="*/ 1061 h 1208"/>
                <a:gd name="T52" fmla="*/ 645 w 1203"/>
                <a:gd name="T53" fmla="*/ 1061 h 1208"/>
                <a:gd name="T54" fmla="*/ 733 w 1203"/>
                <a:gd name="T55" fmla="*/ 1208 h 1208"/>
                <a:gd name="T56" fmla="*/ 886 w 1203"/>
                <a:gd name="T57" fmla="*/ 1155 h 1208"/>
                <a:gd name="T58" fmla="*/ 863 w 1203"/>
                <a:gd name="T59" fmla="*/ 984 h 1208"/>
                <a:gd name="T60" fmla="*/ 980 w 1203"/>
                <a:gd name="T61" fmla="*/ 861 h 1208"/>
                <a:gd name="T62" fmla="*/ 980 w 1203"/>
                <a:gd name="T63" fmla="*/ 861 h 1208"/>
                <a:gd name="T64" fmla="*/ 1150 w 1203"/>
                <a:gd name="T65" fmla="*/ 884 h 1208"/>
                <a:gd name="T66" fmla="*/ 1203 w 1203"/>
                <a:gd name="T67" fmla="*/ 737 h 1208"/>
                <a:gd name="T68" fmla="*/ 1203 w 1203"/>
                <a:gd name="T69" fmla="*/ 737 h 1208"/>
                <a:gd name="T70" fmla="*/ 593 w 1203"/>
                <a:gd name="T71" fmla="*/ 743 h 1208"/>
                <a:gd name="T72" fmla="*/ 522 w 1203"/>
                <a:gd name="T73" fmla="*/ 743 h 1208"/>
                <a:gd name="T74" fmla="*/ 487 w 1203"/>
                <a:gd name="T75" fmla="*/ 678 h 1208"/>
                <a:gd name="T76" fmla="*/ 446 w 1203"/>
                <a:gd name="T77" fmla="*/ 619 h 1208"/>
                <a:gd name="T78" fmla="*/ 475 w 1203"/>
                <a:gd name="T79" fmla="*/ 548 h 1208"/>
                <a:gd name="T80" fmla="*/ 493 w 1203"/>
                <a:gd name="T81" fmla="*/ 483 h 1208"/>
                <a:gd name="T82" fmla="*/ 563 w 1203"/>
                <a:gd name="T83" fmla="*/ 460 h 1208"/>
                <a:gd name="T84" fmla="*/ 628 w 1203"/>
                <a:gd name="T85" fmla="*/ 430 h 1208"/>
                <a:gd name="T86" fmla="*/ 687 w 1203"/>
                <a:gd name="T87" fmla="*/ 478 h 1208"/>
                <a:gd name="T88" fmla="*/ 751 w 1203"/>
                <a:gd name="T89" fmla="*/ 507 h 1208"/>
                <a:gd name="T90" fmla="*/ 757 w 1203"/>
                <a:gd name="T91" fmla="*/ 584 h 1208"/>
                <a:gd name="T92" fmla="*/ 769 w 1203"/>
                <a:gd name="T93" fmla="*/ 654 h 1208"/>
                <a:gd name="T94" fmla="*/ 716 w 1203"/>
                <a:gd name="T95" fmla="*/ 701 h 1208"/>
                <a:gd name="T96" fmla="*/ 663 w 1203"/>
                <a:gd name="T97" fmla="*/ 754 h 1208"/>
                <a:gd name="T98" fmla="*/ 593 w 1203"/>
                <a:gd name="T99" fmla="*/ 743 h 1208"/>
                <a:gd name="T100" fmla="*/ 593 w 1203"/>
                <a:gd name="T101" fmla="*/ 743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3" h="1208">
                  <a:moveTo>
                    <a:pt x="1203" y="737"/>
                  </a:moveTo>
                  <a:cubicBezTo>
                    <a:pt x="1056" y="648"/>
                    <a:pt x="1056" y="648"/>
                    <a:pt x="1056" y="648"/>
                  </a:cubicBezTo>
                  <a:cubicBezTo>
                    <a:pt x="1062" y="590"/>
                    <a:pt x="1056" y="531"/>
                    <a:pt x="1039" y="478"/>
                  </a:cubicBezTo>
                  <a:cubicBezTo>
                    <a:pt x="1162" y="354"/>
                    <a:pt x="1162" y="354"/>
                    <a:pt x="1162" y="354"/>
                  </a:cubicBezTo>
                  <a:cubicBezTo>
                    <a:pt x="1074" y="218"/>
                    <a:pt x="1074" y="218"/>
                    <a:pt x="1074" y="218"/>
                  </a:cubicBezTo>
                  <a:cubicBezTo>
                    <a:pt x="915" y="283"/>
                    <a:pt x="915" y="283"/>
                    <a:pt x="915" y="283"/>
                  </a:cubicBezTo>
                  <a:cubicBezTo>
                    <a:pt x="874" y="242"/>
                    <a:pt x="822" y="212"/>
                    <a:pt x="769" y="189"/>
                  </a:cubicBezTo>
                  <a:cubicBezTo>
                    <a:pt x="769" y="189"/>
                    <a:pt x="769" y="189"/>
                    <a:pt x="769" y="189"/>
                  </a:cubicBezTo>
                  <a:cubicBezTo>
                    <a:pt x="751" y="18"/>
                    <a:pt x="751" y="18"/>
                    <a:pt x="751" y="18"/>
                  </a:cubicBezTo>
                  <a:cubicBezTo>
                    <a:pt x="593" y="0"/>
                    <a:pt x="593" y="0"/>
                    <a:pt x="593" y="0"/>
                  </a:cubicBezTo>
                  <a:cubicBezTo>
                    <a:pt x="546" y="165"/>
                    <a:pt x="546" y="165"/>
                    <a:pt x="546" y="165"/>
                  </a:cubicBezTo>
                  <a:cubicBezTo>
                    <a:pt x="487" y="177"/>
                    <a:pt x="428" y="195"/>
                    <a:pt x="381" y="224"/>
                  </a:cubicBezTo>
                  <a:cubicBezTo>
                    <a:pt x="381" y="224"/>
                    <a:pt x="381" y="224"/>
                    <a:pt x="381" y="224"/>
                  </a:cubicBezTo>
                  <a:cubicBezTo>
                    <a:pt x="235" y="130"/>
                    <a:pt x="235" y="130"/>
                    <a:pt x="235" y="130"/>
                  </a:cubicBezTo>
                  <a:cubicBezTo>
                    <a:pt x="123" y="242"/>
                    <a:pt x="123" y="242"/>
                    <a:pt x="123" y="242"/>
                  </a:cubicBezTo>
                  <a:cubicBezTo>
                    <a:pt x="217" y="383"/>
                    <a:pt x="217" y="383"/>
                    <a:pt x="217" y="383"/>
                  </a:cubicBezTo>
                  <a:cubicBezTo>
                    <a:pt x="193" y="436"/>
                    <a:pt x="170" y="489"/>
                    <a:pt x="164" y="548"/>
                  </a:cubicBezTo>
                  <a:cubicBezTo>
                    <a:pt x="0" y="601"/>
                    <a:pt x="0" y="601"/>
                    <a:pt x="0" y="601"/>
                  </a:cubicBezTo>
                  <a:cubicBezTo>
                    <a:pt x="17" y="760"/>
                    <a:pt x="17" y="760"/>
                    <a:pt x="17" y="760"/>
                  </a:cubicBezTo>
                  <a:cubicBezTo>
                    <a:pt x="188" y="778"/>
                    <a:pt x="188" y="778"/>
                    <a:pt x="188" y="778"/>
                  </a:cubicBezTo>
                  <a:cubicBezTo>
                    <a:pt x="188" y="778"/>
                    <a:pt x="188" y="778"/>
                    <a:pt x="188" y="778"/>
                  </a:cubicBezTo>
                  <a:cubicBezTo>
                    <a:pt x="211" y="831"/>
                    <a:pt x="240" y="878"/>
                    <a:pt x="282" y="925"/>
                  </a:cubicBezTo>
                  <a:cubicBezTo>
                    <a:pt x="223" y="1084"/>
                    <a:pt x="223" y="1084"/>
                    <a:pt x="223" y="1084"/>
                  </a:cubicBezTo>
                  <a:cubicBezTo>
                    <a:pt x="358" y="1167"/>
                    <a:pt x="358" y="1167"/>
                    <a:pt x="358" y="1167"/>
                  </a:cubicBezTo>
                  <a:cubicBezTo>
                    <a:pt x="475" y="1043"/>
                    <a:pt x="475" y="1043"/>
                    <a:pt x="475" y="1043"/>
                  </a:cubicBezTo>
                  <a:cubicBezTo>
                    <a:pt x="505" y="1055"/>
                    <a:pt x="528" y="1061"/>
                    <a:pt x="557" y="1061"/>
                  </a:cubicBezTo>
                  <a:cubicBezTo>
                    <a:pt x="587" y="1067"/>
                    <a:pt x="616" y="1067"/>
                    <a:pt x="645" y="1061"/>
                  </a:cubicBezTo>
                  <a:cubicBezTo>
                    <a:pt x="733" y="1208"/>
                    <a:pt x="733" y="1208"/>
                    <a:pt x="733" y="1208"/>
                  </a:cubicBezTo>
                  <a:cubicBezTo>
                    <a:pt x="886" y="1155"/>
                    <a:pt x="886" y="1155"/>
                    <a:pt x="886" y="1155"/>
                  </a:cubicBezTo>
                  <a:cubicBezTo>
                    <a:pt x="863" y="984"/>
                    <a:pt x="863" y="984"/>
                    <a:pt x="863" y="984"/>
                  </a:cubicBezTo>
                  <a:cubicBezTo>
                    <a:pt x="910" y="955"/>
                    <a:pt x="951" y="914"/>
                    <a:pt x="980" y="861"/>
                  </a:cubicBezTo>
                  <a:cubicBezTo>
                    <a:pt x="980" y="861"/>
                    <a:pt x="980" y="861"/>
                    <a:pt x="980" y="861"/>
                  </a:cubicBezTo>
                  <a:cubicBezTo>
                    <a:pt x="1150" y="884"/>
                    <a:pt x="1150" y="884"/>
                    <a:pt x="1150" y="884"/>
                  </a:cubicBezTo>
                  <a:cubicBezTo>
                    <a:pt x="1203" y="737"/>
                    <a:pt x="1203" y="737"/>
                    <a:pt x="1203" y="737"/>
                  </a:cubicBezTo>
                  <a:cubicBezTo>
                    <a:pt x="1203" y="737"/>
                    <a:pt x="1203" y="737"/>
                    <a:pt x="1203" y="737"/>
                  </a:cubicBezTo>
                  <a:close/>
                  <a:moveTo>
                    <a:pt x="593" y="743"/>
                  </a:moveTo>
                  <a:cubicBezTo>
                    <a:pt x="522" y="743"/>
                    <a:pt x="522" y="743"/>
                    <a:pt x="522" y="743"/>
                  </a:cubicBezTo>
                  <a:cubicBezTo>
                    <a:pt x="487" y="678"/>
                    <a:pt x="487" y="678"/>
                    <a:pt x="487" y="678"/>
                  </a:cubicBezTo>
                  <a:cubicBezTo>
                    <a:pt x="446" y="619"/>
                    <a:pt x="446" y="619"/>
                    <a:pt x="446" y="619"/>
                  </a:cubicBezTo>
                  <a:cubicBezTo>
                    <a:pt x="475" y="548"/>
                    <a:pt x="475" y="548"/>
                    <a:pt x="475" y="548"/>
                  </a:cubicBezTo>
                  <a:cubicBezTo>
                    <a:pt x="493" y="483"/>
                    <a:pt x="493" y="483"/>
                    <a:pt x="493" y="483"/>
                  </a:cubicBezTo>
                  <a:cubicBezTo>
                    <a:pt x="563" y="460"/>
                    <a:pt x="563" y="460"/>
                    <a:pt x="563" y="460"/>
                  </a:cubicBezTo>
                  <a:cubicBezTo>
                    <a:pt x="628" y="430"/>
                    <a:pt x="628" y="430"/>
                    <a:pt x="628" y="430"/>
                  </a:cubicBezTo>
                  <a:cubicBezTo>
                    <a:pt x="687" y="478"/>
                    <a:pt x="687" y="478"/>
                    <a:pt x="687" y="478"/>
                  </a:cubicBezTo>
                  <a:cubicBezTo>
                    <a:pt x="751" y="507"/>
                    <a:pt x="751" y="507"/>
                    <a:pt x="751" y="507"/>
                  </a:cubicBezTo>
                  <a:cubicBezTo>
                    <a:pt x="757" y="584"/>
                    <a:pt x="757" y="584"/>
                    <a:pt x="757" y="584"/>
                  </a:cubicBezTo>
                  <a:cubicBezTo>
                    <a:pt x="769" y="654"/>
                    <a:pt x="769" y="654"/>
                    <a:pt x="769" y="654"/>
                  </a:cubicBezTo>
                  <a:cubicBezTo>
                    <a:pt x="716" y="701"/>
                    <a:pt x="716" y="701"/>
                    <a:pt x="716" y="701"/>
                  </a:cubicBezTo>
                  <a:cubicBezTo>
                    <a:pt x="663" y="754"/>
                    <a:pt x="663" y="754"/>
                    <a:pt x="663" y="754"/>
                  </a:cubicBezTo>
                  <a:cubicBezTo>
                    <a:pt x="593" y="743"/>
                    <a:pt x="593" y="743"/>
                    <a:pt x="593" y="743"/>
                  </a:cubicBezTo>
                  <a:cubicBezTo>
                    <a:pt x="593" y="743"/>
                    <a:pt x="593" y="743"/>
                    <a:pt x="593" y="743"/>
                  </a:cubicBez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60">
              <a:extLst>
                <a:ext uri="{FF2B5EF4-FFF2-40B4-BE49-F238E27FC236}">
                  <a16:creationId xmlns:a16="http://schemas.microsoft.com/office/drawing/2014/main" id="{6480D3B7-3DA6-44C1-99E3-7A45001D2191}"/>
                </a:ext>
              </a:extLst>
            </p:cNvPr>
            <p:cNvSpPr>
              <a:spLocks noEditPoints="1"/>
            </p:cNvSpPr>
            <p:nvPr/>
          </p:nvSpPr>
          <p:spPr bwMode="auto">
            <a:xfrm>
              <a:off x="-629" y="-681"/>
              <a:ext cx="1621" cy="1611"/>
            </a:xfrm>
            <a:custGeom>
              <a:avLst/>
              <a:gdLst>
                <a:gd name="T0" fmla="*/ 106 w 789"/>
                <a:gd name="T1" fmla="*/ 366 h 784"/>
                <a:gd name="T2" fmla="*/ 0 w 789"/>
                <a:gd name="T3" fmla="*/ 401 h 784"/>
                <a:gd name="T4" fmla="*/ 18 w 789"/>
                <a:gd name="T5" fmla="*/ 507 h 784"/>
                <a:gd name="T6" fmla="*/ 130 w 789"/>
                <a:gd name="T7" fmla="*/ 513 h 784"/>
                <a:gd name="T8" fmla="*/ 130 w 789"/>
                <a:gd name="T9" fmla="*/ 513 h 784"/>
                <a:gd name="T10" fmla="*/ 189 w 789"/>
                <a:gd name="T11" fmla="*/ 607 h 784"/>
                <a:gd name="T12" fmla="*/ 153 w 789"/>
                <a:gd name="T13" fmla="*/ 714 h 784"/>
                <a:gd name="T14" fmla="*/ 242 w 789"/>
                <a:gd name="T15" fmla="*/ 761 h 784"/>
                <a:gd name="T16" fmla="*/ 318 w 789"/>
                <a:gd name="T17" fmla="*/ 678 h 784"/>
                <a:gd name="T18" fmla="*/ 318 w 789"/>
                <a:gd name="T19" fmla="*/ 678 h 784"/>
                <a:gd name="T20" fmla="*/ 371 w 789"/>
                <a:gd name="T21" fmla="*/ 690 h 784"/>
                <a:gd name="T22" fmla="*/ 430 w 789"/>
                <a:gd name="T23" fmla="*/ 690 h 784"/>
                <a:gd name="T24" fmla="*/ 430 w 789"/>
                <a:gd name="T25" fmla="*/ 690 h 784"/>
                <a:gd name="T26" fmla="*/ 489 w 789"/>
                <a:gd name="T27" fmla="*/ 784 h 784"/>
                <a:gd name="T28" fmla="*/ 589 w 789"/>
                <a:gd name="T29" fmla="*/ 743 h 784"/>
                <a:gd name="T30" fmla="*/ 571 w 789"/>
                <a:gd name="T31" fmla="*/ 637 h 784"/>
                <a:gd name="T32" fmla="*/ 648 w 789"/>
                <a:gd name="T33" fmla="*/ 554 h 784"/>
                <a:gd name="T34" fmla="*/ 648 w 789"/>
                <a:gd name="T35" fmla="*/ 554 h 784"/>
                <a:gd name="T36" fmla="*/ 754 w 789"/>
                <a:gd name="T37" fmla="*/ 566 h 784"/>
                <a:gd name="T38" fmla="*/ 789 w 789"/>
                <a:gd name="T39" fmla="*/ 466 h 784"/>
                <a:gd name="T40" fmla="*/ 689 w 789"/>
                <a:gd name="T41" fmla="*/ 413 h 784"/>
                <a:gd name="T42" fmla="*/ 689 w 789"/>
                <a:gd name="T43" fmla="*/ 413 h 784"/>
                <a:gd name="T44" fmla="*/ 671 w 789"/>
                <a:gd name="T45" fmla="*/ 301 h 784"/>
                <a:gd name="T46" fmla="*/ 671 w 789"/>
                <a:gd name="T47" fmla="*/ 301 h 784"/>
                <a:gd name="T48" fmla="*/ 754 w 789"/>
                <a:gd name="T49" fmla="*/ 218 h 784"/>
                <a:gd name="T50" fmla="*/ 695 w 789"/>
                <a:gd name="T51" fmla="*/ 136 h 784"/>
                <a:gd name="T52" fmla="*/ 589 w 789"/>
                <a:gd name="T53" fmla="*/ 177 h 784"/>
                <a:gd name="T54" fmla="*/ 495 w 789"/>
                <a:gd name="T55" fmla="*/ 118 h 784"/>
                <a:gd name="T56" fmla="*/ 477 w 789"/>
                <a:gd name="T57" fmla="*/ 6 h 784"/>
                <a:gd name="T58" fmla="*/ 377 w 789"/>
                <a:gd name="T59" fmla="*/ 0 h 784"/>
                <a:gd name="T60" fmla="*/ 347 w 789"/>
                <a:gd name="T61" fmla="*/ 106 h 784"/>
                <a:gd name="T62" fmla="*/ 242 w 789"/>
                <a:gd name="T63" fmla="*/ 148 h 784"/>
                <a:gd name="T64" fmla="*/ 242 w 789"/>
                <a:gd name="T65" fmla="*/ 148 h 784"/>
                <a:gd name="T66" fmla="*/ 147 w 789"/>
                <a:gd name="T67" fmla="*/ 89 h 784"/>
                <a:gd name="T68" fmla="*/ 71 w 789"/>
                <a:gd name="T69" fmla="*/ 165 h 784"/>
                <a:gd name="T70" fmla="*/ 142 w 789"/>
                <a:gd name="T71" fmla="*/ 260 h 784"/>
                <a:gd name="T72" fmla="*/ 142 w 789"/>
                <a:gd name="T73" fmla="*/ 260 h 784"/>
                <a:gd name="T74" fmla="*/ 106 w 789"/>
                <a:gd name="T75" fmla="*/ 366 h 784"/>
                <a:gd name="T76" fmla="*/ 306 w 789"/>
                <a:gd name="T77" fmla="*/ 360 h 784"/>
                <a:gd name="T78" fmla="*/ 318 w 789"/>
                <a:gd name="T79" fmla="*/ 313 h 784"/>
                <a:gd name="T80" fmla="*/ 365 w 789"/>
                <a:gd name="T81" fmla="*/ 301 h 784"/>
                <a:gd name="T82" fmla="*/ 406 w 789"/>
                <a:gd name="T83" fmla="*/ 277 h 784"/>
                <a:gd name="T84" fmla="*/ 448 w 789"/>
                <a:gd name="T85" fmla="*/ 307 h 784"/>
                <a:gd name="T86" fmla="*/ 489 w 789"/>
                <a:gd name="T87" fmla="*/ 325 h 784"/>
                <a:gd name="T88" fmla="*/ 489 w 789"/>
                <a:gd name="T89" fmla="*/ 372 h 784"/>
                <a:gd name="T90" fmla="*/ 500 w 789"/>
                <a:gd name="T91" fmla="*/ 419 h 784"/>
                <a:gd name="T92" fmla="*/ 465 w 789"/>
                <a:gd name="T93" fmla="*/ 454 h 784"/>
                <a:gd name="T94" fmla="*/ 436 w 789"/>
                <a:gd name="T95" fmla="*/ 490 h 784"/>
                <a:gd name="T96" fmla="*/ 389 w 789"/>
                <a:gd name="T97" fmla="*/ 484 h 784"/>
                <a:gd name="T98" fmla="*/ 342 w 789"/>
                <a:gd name="T99" fmla="*/ 484 h 784"/>
                <a:gd name="T100" fmla="*/ 318 w 789"/>
                <a:gd name="T101" fmla="*/ 442 h 784"/>
                <a:gd name="T102" fmla="*/ 289 w 789"/>
                <a:gd name="T103" fmla="*/ 401 h 784"/>
                <a:gd name="T104" fmla="*/ 306 w 789"/>
                <a:gd name="T105" fmla="*/ 360 h 784"/>
                <a:gd name="T106" fmla="*/ 306 w 789"/>
                <a:gd name="T107" fmla="*/ 36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9" h="784">
                  <a:moveTo>
                    <a:pt x="106" y="366"/>
                  </a:moveTo>
                  <a:cubicBezTo>
                    <a:pt x="0" y="401"/>
                    <a:pt x="0" y="401"/>
                    <a:pt x="0" y="401"/>
                  </a:cubicBezTo>
                  <a:cubicBezTo>
                    <a:pt x="18" y="507"/>
                    <a:pt x="18" y="507"/>
                    <a:pt x="18" y="507"/>
                  </a:cubicBezTo>
                  <a:cubicBezTo>
                    <a:pt x="130" y="513"/>
                    <a:pt x="130" y="513"/>
                    <a:pt x="130" y="513"/>
                  </a:cubicBezTo>
                  <a:cubicBezTo>
                    <a:pt x="130" y="513"/>
                    <a:pt x="130" y="513"/>
                    <a:pt x="130" y="513"/>
                  </a:cubicBezTo>
                  <a:cubicBezTo>
                    <a:pt x="142" y="549"/>
                    <a:pt x="165" y="578"/>
                    <a:pt x="189" y="607"/>
                  </a:cubicBezTo>
                  <a:cubicBezTo>
                    <a:pt x="153" y="714"/>
                    <a:pt x="153" y="714"/>
                    <a:pt x="153" y="714"/>
                  </a:cubicBezTo>
                  <a:cubicBezTo>
                    <a:pt x="242" y="761"/>
                    <a:pt x="242" y="761"/>
                    <a:pt x="242" y="761"/>
                  </a:cubicBezTo>
                  <a:cubicBezTo>
                    <a:pt x="318" y="678"/>
                    <a:pt x="318" y="678"/>
                    <a:pt x="318" y="678"/>
                  </a:cubicBezTo>
                  <a:cubicBezTo>
                    <a:pt x="318" y="678"/>
                    <a:pt x="318" y="678"/>
                    <a:pt x="318" y="678"/>
                  </a:cubicBezTo>
                  <a:cubicBezTo>
                    <a:pt x="336" y="684"/>
                    <a:pt x="353" y="690"/>
                    <a:pt x="371" y="690"/>
                  </a:cubicBezTo>
                  <a:cubicBezTo>
                    <a:pt x="395" y="690"/>
                    <a:pt x="412" y="690"/>
                    <a:pt x="430" y="690"/>
                  </a:cubicBezTo>
                  <a:cubicBezTo>
                    <a:pt x="430" y="690"/>
                    <a:pt x="430" y="690"/>
                    <a:pt x="430" y="690"/>
                  </a:cubicBezTo>
                  <a:cubicBezTo>
                    <a:pt x="489" y="784"/>
                    <a:pt x="489" y="784"/>
                    <a:pt x="489" y="784"/>
                  </a:cubicBezTo>
                  <a:cubicBezTo>
                    <a:pt x="589" y="743"/>
                    <a:pt x="589" y="743"/>
                    <a:pt x="589" y="743"/>
                  </a:cubicBezTo>
                  <a:cubicBezTo>
                    <a:pt x="571" y="637"/>
                    <a:pt x="571" y="637"/>
                    <a:pt x="571" y="637"/>
                  </a:cubicBezTo>
                  <a:cubicBezTo>
                    <a:pt x="601" y="613"/>
                    <a:pt x="624" y="584"/>
                    <a:pt x="648" y="554"/>
                  </a:cubicBezTo>
                  <a:cubicBezTo>
                    <a:pt x="648" y="554"/>
                    <a:pt x="648" y="554"/>
                    <a:pt x="648" y="554"/>
                  </a:cubicBezTo>
                  <a:cubicBezTo>
                    <a:pt x="754" y="566"/>
                    <a:pt x="754" y="566"/>
                    <a:pt x="754" y="566"/>
                  </a:cubicBezTo>
                  <a:cubicBezTo>
                    <a:pt x="789" y="466"/>
                    <a:pt x="789" y="466"/>
                    <a:pt x="789" y="466"/>
                  </a:cubicBezTo>
                  <a:cubicBezTo>
                    <a:pt x="689" y="413"/>
                    <a:pt x="689" y="413"/>
                    <a:pt x="689" y="413"/>
                  </a:cubicBezTo>
                  <a:cubicBezTo>
                    <a:pt x="689" y="413"/>
                    <a:pt x="689" y="413"/>
                    <a:pt x="689" y="413"/>
                  </a:cubicBezTo>
                  <a:cubicBezTo>
                    <a:pt x="689" y="372"/>
                    <a:pt x="683" y="336"/>
                    <a:pt x="671" y="301"/>
                  </a:cubicBezTo>
                  <a:cubicBezTo>
                    <a:pt x="671" y="301"/>
                    <a:pt x="671" y="301"/>
                    <a:pt x="671" y="301"/>
                  </a:cubicBezTo>
                  <a:cubicBezTo>
                    <a:pt x="754" y="218"/>
                    <a:pt x="754" y="218"/>
                    <a:pt x="754" y="218"/>
                  </a:cubicBezTo>
                  <a:cubicBezTo>
                    <a:pt x="695" y="136"/>
                    <a:pt x="695" y="136"/>
                    <a:pt x="695" y="136"/>
                  </a:cubicBezTo>
                  <a:cubicBezTo>
                    <a:pt x="589" y="177"/>
                    <a:pt x="589" y="177"/>
                    <a:pt x="589" y="177"/>
                  </a:cubicBezTo>
                  <a:cubicBezTo>
                    <a:pt x="559" y="154"/>
                    <a:pt x="530" y="130"/>
                    <a:pt x="495" y="118"/>
                  </a:cubicBezTo>
                  <a:cubicBezTo>
                    <a:pt x="477" y="6"/>
                    <a:pt x="477" y="6"/>
                    <a:pt x="477" y="6"/>
                  </a:cubicBezTo>
                  <a:cubicBezTo>
                    <a:pt x="377" y="0"/>
                    <a:pt x="377" y="0"/>
                    <a:pt x="377" y="0"/>
                  </a:cubicBezTo>
                  <a:cubicBezTo>
                    <a:pt x="347" y="106"/>
                    <a:pt x="347" y="106"/>
                    <a:pt x="347" y="106"/>
                  </a:cubicBezTo>
                  <a:cubicBezTo>
                    <a:pt x="306" y="112"/>
                    <a:pt x="271" y="130"/>
                    <a:pt x="242" y="148"/>
                  </a:cubicBezTo>
                  <a:cubicBezTo>
                    <a:pt x="242" y="148"/>
                    <a:pt x="242" y="148"/>
                    <a:pt x="242" y="148"/>
                  </a:cubicBezTo>
                  <a:cubicBezTo>
                    <a:pt x="147" y="89"/>
                    <a:pt x="147" y="89"/>
                    <a:pt x="147" y="89"/>
                  </a:cubicBezTo>
                  <a:cubicBezTo>
                    <a:pt x="71" y="165"/>
                    <a:pt x="71" y="165"/>
                    <a:pt x="71" y="165"/>
                  </a:cubicBezTo>
                  <a:cubicBezTo>
                    <a:pt x="142" y="260"/>
                    <a:pt x="142" y="260"/>
                    <a:pt x="142" y="260"/>
                  </a:cubicBezTo>
                  <a:cubicBezTo>
                    <a:pt x="142" y="260"/>
                    <a:pt x="142" y="260"/>
                    <a:pt x="142" y="260"/>
                  </a:cubicBezTo>
                  <a:cubicBezTo>
                    <a:pt x="124" y="289"/>
                    <a:pt x="112" y="325"/>
                    <a:pt x="106" y="366"/>
                  </a:cubicBezTo>
                  <a:close/>
                  <a:moveTo>
                    <a:pt x="306" y="360"/>
                  </a:moveTo>
                  <a:cubicBezTo>
                    <a:pt x="318" y="313"/>
                    <a:pt x="318" y="313"/>
                    <a:pt x="318" y="313"/>
                  </a:cubicBezTo>
                  <a:cubicBezTo>
                    <a:pt x="365" y="301"/>
                    <a:pt x="365" y="301"/>
                    <a:pt x="365" y="301"/>
                  </a:cubicBezTo>
                  <a:cubicBezTo>
                    <a:pt x="406" y="277"/>
                    <a:pt x="406" y="277"/>
                    <a:pt x="406" y="277"/>
                  </a:cubicBezTo>
                  <a:cubicBezTo>
                    <a:pt x="448" y="307"/>
                    <a:pt x="448" y="307"/>
                    <a:pt x="448" y="307"/>
                  </a:cubicBezTo>
                  <a:cubicBezTo>
                    <a:pt x="489" y="325"/>
                    <a:pt x="489" y="325"/>
                    <a:pt x="489" y="325"/>
                  </a:cubicBezTo>
                  <a:cubicBezTo>
                    <a:pt x="489" y="372"/>
                    <a:pt x="489" y="372"/>
                    <a:pt x="489" y="372"/>
                  </a:cubicBezTo>
                  <a:cubicBezTo>
                    <a:pt x="500" y="419"/>
                    <a:pt x="500" y="419"/>
                    <a:pt x="500" y="419"/>
                  </a:cubicBezTo>
                  <a:cubicBezTo>
                    <a:pt x="465" y="454"/>
                    <a:pt x="465" y="454"/>
                    <a:pt x="465" y="454"/>
                  </a:cubicBezTo>
                  <a:cubicBezTo>
                    <a:pt x="436" y="490"/>
                    <a:pt x="436" y="490"/>
                    <a:pt x="436" y="490"/>
                  </a:cubicBezTo>
                  <a:cubicBezTo>
                    <a:pt x="389" y="484"/>
                    <a:pt x="389" y="484"/>
                    <a:pt x="389" y="484"/>
                  </a:cubicBezTo>
                  <a:cubicBezTo>
                    <a:pt x="342" y="484"/>
                    <a:pt x="342" y="484"/>
                    <a:pt x="342" y="484"/>
                  </a:cubicBezTo>
                  <a:cubicBezTo>
                    <a:pt x="318" y="442"/>
                    <a:pt x="318" y="442"/>
                    <a:pt x="318" y="442"/>
                  </a:cubicBezTo>
                  <a:cubicBezTo>
                    <a:pt x="289" y="401"/>
                    <a:pt x="289" y="401"/>
                    <a:pt x="289" y="401"/>
                  </a:cubicBezTo>
                  <a:cubicBezTo>
                    <a:pt x="306" y="360"/>
                    <a:pt x="306" y="360"/>
                    <a:pt x="306" y="360"/>
                  </a:cubicBezTo>
                  <a:cubicBezTo>
                    <a:pt x="306" y="360"/>
                    <a:pt x="306" y="360"/>
                    <a:pt x="306" y="360"/>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61">
              <a:extLst>
                <a:ext uri="{FF2B5EF4-FFF2-40B4-BE49-F238E27FC236}">
                  <a16:creationId xmlns:a16="http://schemas.microsoft.com/office/drawing/2014/main" id="{F7791E78-E9FE-493D-B861-81FA36626F98}"/>
                </a:ext>
              </a:extLst>
            </p:cNvPr>
            <p:cNvSpPr>
              <a:spLocks noEditPoints="1"/>
            </p:cNvSpPr>
            <p:nvPr/>
          </p:nvSpPr>
          <p:spPr bwMode="auto">
            <a:xfrm>
              <a:off x="-2389" y="171"/>
              <a:ext cx="2089" cy="2088"/>
            </a:xfrm>
            <a:custGeom>
              <a:avLst/>
              <a:gdLst>
                <a:gd name="T0" fmla="*/ 982 w 1017"/>
                <a:gd name="T1" fmla="*/ 733 h 1016"/>
                <a:gd name="T2" fmla="*/ 1017 w 1017"/>
                <a:gd name="T3" fmla="*/ 603 h 1016"/>
                <a:gd name="T4" fmla="*/ 893 w 1017"/>
                <a:gd name="T5" fmla="*/ 532 h 1016"/>
                <a:gd name="T6" fmla="*/ 893 w 1017"/>
                <a:gd name="T7" fmla="*/ 532 h 1016"/>
                <a:gd name="T8" fmla="*/ 870 w 1017"/>
                <a:gd name="T9" fmla="*/ 384 h 1016"/>
                <a:gd name="T10" fmla="*/ 970 w 1017"/>
                <a:gd name="T11" fmla="*/ 284 h 1016"/>
                <a:gd name="T12" fmla="*/ 893 w 1017"/>
                <a:gd name="T13" fmla="*/ 172 h 1016"/>
                <a:gd name="T14" fmla="*/ 764 w 1017"/>
                <a:gd name="T15" fmla="*/ 225 h 1016"/>
                <a:gd name="T16" fmla="*/ 635 w 1017"/>
                <a:gd name="T17" fmla="*/ 154 h 1016"/>
                <a:gd name="T18" fmla="*/ 617 w 1017"/>
                <a:gd name="T19" fmla="*/ 6 h 1016"/>
                <a:gd name="T20" fmla="*/ 482 w 1017"/>
                <a:gd name="T21" fmla="*/ 0 h 1016"/>
                <a:gd name="T22" fmla="*/ 447 w 1017"/>
                <a:gd name="T23" fmla="*/ 136 h 1016"/>
                <a:gd name="T24" fmla="*/ 447 w 1017"/>
                <a:gd name="T25" fmla="*/ 136 h 1016"/>
                <a:gd name="T26" fmla="*/ 312 w 1017"/>
                <a:gd name="T27" fmla="*/ 189 h 1016"/>
                <a:gd name="T28" fmla="*/ 188 w 1017"/>
                <a:gd name="T29" fmla="*/ 112 h 1016"/>
                <a:gd name="T30" fmla="*/ 94 w 1017"/>
                <a:gd name="T31" fmla="*/ 213 h 1016"/>
                <a:gd name="T32" fmla="*/ 177 w 1017"/>
                <a:gd name="T33" fmla="*/ 331 h 1016"/>
                <a:gd name="T34" fmla="*/ 136 w 1017"/>
                <a:gd name="T35" fmla="*/ 473 h 1016"/>
                <a:gd name="T36" fmla="*/ 0 w 1017"/>
                <a:gd name="T37" fmla="*/ 520 h 1016"/>
                <a:gd name="T38" fmla="*/ 18 w 1017"/>
                <a:gd name="T39" fmla="*/ 656 h 1016"/>
                <a:gd name="T40" fmla="*/ 165 w 1017"/>
                <a:gd name="T41" fmla="*/ 662 h 1016"/>
                <a:gd name="T42" fmla="*/ 165 w 1017"/>
                <a:gd name="T43" fmla="*/ 662 h 1016"/>
                <a:gd name="T44" fmla="*/ 247 w 1017"/>
                <a:gd name="T45" fmla="*/ 786 h 1016"/>
                <a:gd name="T46" fmla="*/ 247 w 1017"/>
                <a:gd name="T47" fmla="*/ 786 h 1016"/>
                <a:gd name="T48" fmla="*/ 200 w 1017"/>
                <a:gd name="T49" fmla="*/ 922 h 1016"/>
                <a:gd name="T50" fmla="*/ 318 w 1017"/>
                <a:gd name="T51" fmla="*/ 993 h 1016"/>
                <a:gd name="T52" fmla="*/ 412 w 1017"/>
                <a:gd name="T53" fmla="*/ 881 h 1016"/>
                <a:gd name="T54" fmla="*/ 482 w 1017"/>
                <a:gd name="T55" fmla="*/ 892 h 1016"/>
                <a:gd name="T56" fmla="*/ 559 w 1017"/>
                <a:gd name="T57" fmla="*/ 892 h 1016"/>
                <a:gd name="T58" fmla="*/ 559 w 1017"/>
                <a:gd name="T59" fmla="*/ 892 h 1016"/>
                <a:gd name="T60" fmla="*/ 635 w 1017"/>
                <a:gd name="T61" fmla="*/ 1016 h 1016"/>
                <a:gd name="T62" fmla="*/ 758 w 1017"/>
                <a:gd name="T63" fmla="*/ 963 h 1016"/>
                <a:gd name="T64" fmla="*/ 735 w 1017"/>
                <a:gd name="T65" fmla="*/ 821 h 1016"/>
                <a:gd name="T66" fmla="*/ 835 w 1017"/>
                <a:gd name="T67" fmla="*/ 715 h 1016"/>
                <a:gd name="T68" fmla="*/ 835 w 1017"/>
                <a:gd name="T69" fmla="*/ 715 h 1016"/>
                <a:gd name="T70" fmla="*/ 982 w 1017"/>
                <a:gd name="T71" fmla="*/ 733 h 1016"/>
                <a:gd name="T72" fmla="*/ 982 w 1017"/>
                <a:gd name="T73" fmla="*/ 733 h 1016"/>
                <a:gd name="T74" fmla="*/ 506 w 1017"/>
                <a:gd name="T75" fmla="*/ 627 h 1016"/>
                <a:gd name="T76" fmla="*/ 441 w 1017"/>
                <a:gd name="T77" fmla="*/ 627 h 1016"/>
                <a:gd name="T78" fmla="*/ 412 w 1017"/>
                <a:gd name="T79" fmla="*/ 573 h 1016"/>
                <a:gd name="T80" fmla="*/ 376 w 1017"/>
                <a:gd name="T81" fmla="*/ 520 h 1016"/>
                <a:gd name="T82" fmla="*/ 394 w 1017"/>
                <a:gd name="T83" fmla="*/ 467 h 1016"/>
                <a:gd name="T84" fmla="*/ 412 w 1017"/>
                <a:gd name="T85" fmla="*/ 408 h 1016"/>
                <a:gd name="T86" fmla="*/ 470 w 1017"/>
                <a:gd name="T87" fmla="*/ 384 h 1016"/>
                <a:gd name="T88" fmla="*/ 523 w 1017"/>
                <a:gd name="T89" fmla="*/ 361 h 1016"/>
                <a:gd name="T90" fmla="*/ 576 w 1017"/>
                <a:gd name="T91" fmla="*/ 396 h 1016"/>
                <a:gd name="T92" fmla="*/ 629 w 1017"/>
                <a:gd name="T93" fmla="*/ 420 h 1016"/>
                <a:gd name="T94" fmla="*/ 635 w 1017"/>
                <a:gd name="T95" fmla="*/ 485 h 1016"/>
                <a:gd name="T96" fmla="*/ 647 w 1017"/>
                <a:gd name="T97" fmla="*/ 544 h 1016"/>
                <a:gd name="T98" fmla="*/ 606 w 1017"/>
                <a:gd name="T99" fmla="*/ 585 h 1016"/>
                <a:gd name="T100" fmla="*/ 564 w 1017"/>
                <a:gd name="T101" fmla="*/ 632 h 1016"/>
                <a:gd name="T102" fmla="*/ 506 w 1017"/>
                <a:gd name="T103" fmla="*/ 627 h 1016"/>
                <a:gd name="T104" fmla="*/ 506 w 1017"/>
                <a:gd name="T105" fmla="*/ 627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7" h="1016">
                  <a:moveTo>
                    <a:pt x="982" y="733"/>
                  </a:moveTo>
                  <a:cubicBezTo>
                    <a:pt x="1017" y="603"/>
                    <a:pt x="1017" y="603"/>
                    <a:pt x="1017" y="603"/>
                  </a:cubicBezTo>
                  <a:cubicBezTo>
                    <a:pt x="893" y="532"/>
                    <a:pt x="893" y="532"/>
                    <a:pt x="893" y="532"/>
                  </a:cubicBezTo>
                  <a:cubicBezTo>
                    <a:pt x="893" y="532"/>
                    <a:pt x="893" y="532"/>
                    <a:pt x="893" y="532"/>
                  </a:cubicBezTo>
                  <a:cubicBezTo>
                    <a:pt x="893" y="479"/>
                    <a:pt x="888" y="431"/>
                    <a:pt x="870" y="384"/>
                  </a:cubicBezTo>
                  <a:cubicBezTo>
                    <a:pt x="970" y="284"/>
                    <a:pt x="970" y="284"/>
                    <a:pt x="970" y="284"/>
                  </a:cubicBezTo>
                  <a:cubicBezTo>
                    <a:pt x="893" y="172"/>
                    <a:pt x="893" y="172"/>
                    <a:pt x="893" y="172"/>
                  </a:cubicBezTo>
                  <a:cubicBezTo>
                    <a:pt x="764" y="225"/>
                    <a:pt x="764" y="225"/>
                    <a:pt x="764" y="225"/>
                  </a:cubicBezTo>
                  <a:cubicBezTo>
                    <a:pt x="729" y="195"/>
                    <a:pt x="682" y="172"/>
                    <a:pt x="635" y="154"/>
                  </a:cubicBezTo>
                  <a:cubicBezTo>
                    <a:pt x="617" y="6"/>
                    <a:pt x="617" y="6"/>
                    <a:pt x="617" y="6"/>
                  </a:cubicBezTo>
                  <a:cubicBezTo>
                    <a:pt x="482" y="0"/>
                    <a:pt x="482" y="0"/>
                    <a:pt x="482" y="0"/>
                  </a:cubicBezTo>
                  <a:cubicBezTo>
                    <a:pt x="447" y="136"/>
                    <a:pt x="447" y="136"/>
                    <a:pt x="447" y="136"/>
                  </a:cubicBezTo>
                  <a:cubicBezTo>
                    <a:pt x="447" y="136"/>
                    <a:pt x="447" y="136"/>
                    <a:pt x="447" y="136"/>
                  </a:cubicBezTo>
                  <a:cubicBezTo>
                    <a:pt x="394" y="148"/>
                    <a:pt x="353" y="166"/>
                    <a:pt x="312" y="189"/>
                  </a:cubicBezTo>
                  <a:cubicBezTo>
                    <a:pt x="188" y="112"/>
                    <a:pt x="188" y="112"/>
                    <a:pt x="188" y="112"/>
                  </a:cubicBezTo>
                  <a:cubicBezTo>
                    <a:pt x="94" y="213"/>
                    <a:pt x="94" y="213"/>
                    <a:pt x="94" y="213"/>
                  </a:cubicBezTo>
                  <a:cubicBezTo>
                    <a:pt x="177" y="331"/>
                    <a:pt x="177" y="331"/>
                    <a:pt x="177" y="331"/>
                  </a:cubicBezTo>
                  <a:cubicBezTo>
                    <a:pt x="159" y="372"/>
                    <a:pt x="141" y="420"/>
                    <a:pt x="136" y="473"/>
                  </a:cubicBezTo>
                  <a:cubicBezTo>
                    <a:pt x="0" y="520"/>
                    <a:pt x="0" y="520"/>
                    <a:pt x="0" y="520"/>
                  </a:cubicBezTo>
                  <a:cubicBezTo>
                    <a:pt x="18" y="656"/>
                    <a:pt x="18" y="656"/>
                    <a:pt x="18" y="656"/>
                  </a:cubicBezTo>
                  <a:cubicBezTo>
                    <a:pt x="165" y="662"/>
                    <a:pt x="165" y="662"/>
                    <a:pt x="165" y="662"/>
                  </a:cubicBezTo>
                  <a:cubicBezTo>
                    <a:pt x="165" y="662"/>
                    <a:pt x="165" y="662"/>
                    <a:pt x="165" y="662"/>
                  </a:cubicBezTo>
                  <a:cubicBezTo>
                    <a:pt x="183" y="709"/>
                    <a:pt x="212" y="751"/>
                    <a:pt x="247" y="786"/>
                  </a:cubicBezTo>
                  <a:cubicBezTo>
                    <a:pt x="247" y="786"/>
                    <a:pt x="247" y="786"/>
                    <a:pt x="247" y="786"/>
                  </a:cubicBezTo>
                  <a:cubicBezTo>
                    <a:pt x="200" y="922"/>
                    <a:pt x="200" y="922"/>
                    <a:pt x="200" y="922"/>
                  </a:cubicBezTo>
                  <a:cubicBezTo>
                    <a:pt x="318" y="993"/>
                    <a:pt x="318" y="993"/>
                    <a:pt x="318" y="993"/>
                  </a:cubicBezTo>
                  <a:cubicBezTo>
                    <a:pt x="412" y="881"/>
                    <a:pt x="412" y="881"/>
                    <a:pt x="412" y="881"/>
                  </a:cubicBezTo>
                  <a:cubicBezTo>
                    <a:pt x="435" y="887"/>
                    <a:pt x="459" y="892"/>
                    <a:pt x="482" y="892"/>
                  </a:cubicBezTo>
                  <a:cubicBezTo>
                    <a:pt x="512" y="898"/>
                    <a:pt x="535" y="898"/>
                    <a:pt x="559" y="892"/>
                  </a:cubicBezTo>
                  <a:cubicBezTo>
                    <a:pt x="559" y="892"/>
                    <a:pt x="559" y="892"/>
                    <a:pt x="559" y="892"/>
                  </a:cubicBezTo>
                  <a:cubicBezTo>
                    <a:pt x="635" y="1016"/>
                    <a:pt x="635" y="1016"/>
                    <a:pt x="635" y="1016"/>
                  </a:cubicBezTo>
                  <a:cubicBezTo>
                    <a:pt x="758" y="963"/>
                    <a:pt x="758" y="963"/>
                    <a:pt x="758" y="963"/>
                  </a:cubicBezTo>
                  <a:cubicBezTo>
                    <a:pt x="735" y="821"/>
                    <a:pt x="735" y="821"/>
                    <a:pt x="735" y="821"/>
                  </a:cubicBezTo>
                  <a:cubicBezTo>
                    <a:pt x="776" y="792"/>
                    <a:pt x="811" y="757"/>
                    <a:pt x="835" y="715"/>
                  </a:cubicBezTo>
                  <a:cubicBezTo>
                    <a:pt x="835" y="715"/>
                    <a:pt x="835" y="715"/>
                    <a:pt x="835" y="715"/>
                  </a:cubicBezTo>
                  <a:cubicBezTo>
                    <a:pt x="982" y="733"/>
                    <a:pt x="982" y="733"/>
                    <a:pt x="982" y="733"/>
                  </a:cubicBezTo>
                  <a:cubicBezTo>
                    <a:pt x="982" y="733"/>
                    <a:pt x="982" y="733"/>
                    <a:pt x="982" y="733"/>
                  </a:cubicBezTo>
                  <a:close/>
                  <a:moveTo>
                    <a:pt x="506" y="627"/>
                  </a:moveTo>
                  <a:cubicBezTo>
                    <a:pt x="441" y="627"/>
                    <a:pt x="441" y="627"/>
                    <a:pt x="441" y="627"/>
                  </a:cubicBezTo>
                  <a:cubicBezTo>
                    <a:pt x="412" y="573"/>
                    <a:pt x="412" y="573"/>
                    <a:pt x="412" y="573"/>
                  </a:cubicBezTo>
                  <a:cubicBezTo>
                    <a:pt x="376" y="520"/>
                    <a:pt x="376" y="520"/>
                    <a:pt x="376" y="520"/>
                  </a:cubicBezTo>
                  <a:cubicBezTo>
                    <a:pt x="394" y="467"/>
                    <a:pt x="394" y="467"/>
                    <a:pt x="394" y="467"/>
                  </a:cubicBezTo>
                  <a:cubicBezTo>
                    <a:pt x="412" y="408"/>
                    <a:pt x="412" y="408"/>
                    <a:pt x="412" y="408"/>
                  </a:cubicBezTo>
                  <a:cubicBezTo>
                    <a:pt x="470" y="384"/>
                    <a:pt x="470" y="384"/>
                    <a:pt x="470" y="384"/>
                  </a:cubicBezTo>
                  <a:cubicBezTo>
                    <a:pt x="523" y="361"/>
                    <a:pt x="523" y="361"/>
                    <a:pt x="523" y="361"/>
                  </a:cubicBezTo>
                  <a:cubicBezTo>
                    <a:pt x="576" y="396"/>
                    <a:pt x="576" y="396"/>
                    <a:pt x="576" y="396"/>
                  </a:cubicBezTo>
                  <a:cubicBezTo>
                    <a:pt x="629" y="420"/>
                    <a:pt x="629" y="420"/>
                    <a:pt x="629" y="420"/>
                  </a:cubicBezTo>
                  <a:cubicBezTo>
                    <a:pt x="635" y="485"/>
                    <a:pt x="635" y="485"/>
                    <a:pt x="635" y="485"/>
                  </a:cubicBezTo>
                  <a:cubicBezTo>
                    <a:pt x="647" y="544"/>
                    <a:pt x="647" y="544"/>
                    <a:pt x="647" y="544"/>
                  </a:cubicBezTo>
                  <a:cubicBezTo>
                    <a:pt x="606" y="585"/>
                    <a:pt x="606" y="585"/>
                    <a:pt x="606" y="585"/>
                  </a:cubicBezTo>
                  <a:cubicBezTo>
                    <a:pt x="564" y="632"/>
                    <a:pt x="564" y="632"/>
                    <a:pt x="564" y="632"/>
                  </a:cubicBezTo>
                  <a:cubicBezTo>
                    <a:pt x="506" y="627"/>
                    <a:pt x="506" y="627"/>
                    <a:pt x="506" y="627"/>
                  </a:cubicBezTo>
                  <a:cubicBezTo>
                    <a:pt x="506" y="627"/>
                    <a:pt x="506" y="627"/>
                    <a:pt x="506" y="62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030734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826A-94D2-4F24-A22D-829F46DB165C}"/>
              </a:ext>
            </a:extLst>
          </p:cNvPr>
          <p:cNvSpPr>
            <a:spLocks noGrp="1"/>
          </p:cNvSpPr>
          <p:nvPr>
            <p:ph type="title"/>
          </p:nvPr>
        </p:nvSpPr>
        <p:spPr>
          <a:xfrm>
            <a:off x="274639" y="295274"/>
            <a:ext cx="12039598" cy="917575"/>
          </a:xfrm>
        </p:spPr>
        <p:txBody>
          <a:bodyPr/>
          <a:lstStyle/>
          <a:p>
            <a:r>
              <a:rPr lang="en-US" dirty="0"/>
              <a:t>Power BI offers strong data prep </a:t>
            </a:r>
            <a:br>
              <a:rPr lang="en-US" dirty="0"/>
            </a:br>
            <a:r>
              <a:rPr lang="en-US" sz="3600" dirty="0"/>
              <a:t>and a broad range of data connectors to accelerate time to value</a:t>
            </a:r>
            <a:endParaRPr lang="en-US" sz="4400" dirty="0"/>
          </a:p>
        </p:txBody>
      </p:sp>
      <p:pic>
        <p:nvPicPr>
          <p:cNvPr id="4" name="Picture 3">
            <a:extLst>
              <a:ext uri="{FF2B5EF4-FFF2-40B4-BE49-F238E27FC236}">
                <a16:creationId xmlns:a16="http://schemas.microsoft.com/office/drawing/2014/main" id="{5F495030-8223-4F3B-8E40-DC84EC3D7111}"/>
              </a:ext>
            </a:extLst>
          </p:cNvPr>
          <p:cNvPicPr>
            <a:picLocks noChangeAspect="1"/>
          </p:cNvPicPr>
          <p:nvPr/>
        </p:nvPicPr>
        <p:blipFill rotWithShape="1">
          <a:blip r:embed="rId3">
            <a:duotone>
              <a:schemeClr val="bg2">
                <a:shade val="45000"/>
                <a:satMod val="135000"/>
              </a:schemeClr>
              <a:prstClr val="white"/>
            </a:duotone>
          </a:blip>
          <a:srcRect l="9903" t="9297" r="14456" b="13851"/>
          <a:stretch/>
        </p:blipFill>
        <p:spPr>
          <a:xfrm>
            <a:off x="9079255" y="4284957"/>
            <a:ext cx="1877505" cy="1877505"/>
          </a:xfrm>
          <a:prstGeom prst="ellipse">
            <a:avLst/>
          </a:prstGeom>
        </p:spPr>
      </p:pic>
      <p:grpSp>
        <p:nvGrpSpPr>
          <p:cNvPr id="5" name="Group 4">
            <a:extLst>
              <a:ext uri="{FF2B5EF4-FFF2-40B4-BE49-F238E27FC236}">
                <a16:creationId xmlns:a16="http://schemas.microsoft.com/office/drawing/2014/main" id="{DE8F7170-3419-48B1-A132-B4C24CD4978F}"/>
              </a:ext>
            </a:extLst>
          </p:cNvPr>
          <p:cNvGrpSpPr/>
          <p:nvPr/>
        </p:nvGrpSpPr>
        <p:grpSpPr>
          <a:xfrm>
            <a:off x="9467952" y="4692465"/>
            <a:ext cx="1112706" cy="1099040"/>
            <a:chOff x="-3672130" y="2599372"/>
            <a:chExt cx="578024" cy="570925"/>
          </a:xfrm>
        </p:grpSpPr>
        <p:grpSp>
          <p:nvGrpSpPr>
            <p:cNvPr id="6" name="Group 5">
              <a:extLst>
                <a:ext uri="{FF2B5EF4-FFF2-40B4-BE49-F238E27FC236}">
                  <a16:creationId xmlns:a16="http://schemas.microsoft.com/office/drawing/2014/main" id="{FC747915-00BA-41A0-9BE1-F37F997AD419}"/>
                </a:ext>
              </a:extLst>
            </p:cNvPr>
            <p:cNvGrpSpPr/>
            <p:nvPr/>
          </p:nvGrpSpPr>
          <p:grpSpPr>
            <a:xfrm>
              <a:off x="-3672130" y="2599372"/>
              <a:ext cx="578024" cy="570925"/>
              <a:chOff x="9654711" y="4161045"/>
              <a:chExt cx="578024" cy="570925"/>
            </a:xfrm>
          </p:grpSpPr>
          <p:sp>
            <p:nvSpPr>
              <p:cNvPr id="8" name="Freeform 268">
                <a:extLst>
                  <a:ext uri="{FF2B5EF4-FFF2-40B4-BE49-F238E27FC236}">
                    <a16:creationId xmlns:a16="http://schemas.microsoft.com/office/drawing/2014/main" id="{80B25D2B-B2E1-4C40-B0AA-B546533D8B2C}"/>
                  </a:ext>
                </a:extLst>
              </p:cNvPr>
              <p:cNvSpPr>
                <a:spLocks/>
              </p:cNvSpPr>
              <p:nvPr/>
            </p:nvSpPr>
            <p:spPr bwMode="auto">
              <a:xfrm>
                <a:off x="9654711" y="4161045"/>
                <a:ext cx="578024" cy="32702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a:ext uri="{FF2B5EF4-FFF2-40B4-BE49-F238E27FC236}">
                    <a16:creationId xmlns:a16="http://schemas.microsoft.com/office/drawing/2014/main" id="{C1626F05-461E-43E8-A2C4-5EB45D03B5B4}"/>
                  </a:ext>
                </a:extLst>
              </p:cNvPr>
              <p:cNvGrpSpPr/>
              <p:nvPr/>
            </p:nvGrpSpPr>
            <p:grpSpPr>
              <a:xfrm>
                <a:off x="9751852" y="4413605"/>
                <a:ext cx="463895" cy="318365"/>
                <a:chOff x="9697534" y="4413605"/>
                <a:chExt cx="463895" cy="318365"/>
              </a:xfrm>
              <a:solidFill>
                <a:schemeClr val="tx1"/>
              </a:solidFill>
            </p:grpSpPr>
            <p:sp>
              <p:nvSpPr>
                <p:cNvPr id="10" name="Right Arrow 65">
                  <a:extLst>
                    <a:ext uri="{FF2B5EF4-FFF2-40B4-BE49-F238E27FC236}">
                      <a16:creationId xmlns:a16="http://schemas.microsoft.com/office/drawing/2014/main" id="{59461E1A-5DEA-4B8E-A2D3-9AACD1FA5CC9}"/>
                    </a:ext>
                  </a:extLst>
                </p:cNvPr>
                <p:cNvSpPr/>
                <p:nvPr/>
              </p:nvSpPr>
              <p:spPr bwMode="auto">
                <a:xfrm rot="5400000" flipV="1">
                  <a:off x="9738762" y="4454428"/>
                  <a:ext cx="105612" cy="88343"/>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66">
                  <a:extLst>
                    <a:ext uri="{FF2B5EF4-FFF2-40B4-BE49-F238E27FC236}">
                      <a16:creationId xmlns:a16="http://schemas.microsoft.com/office/drawing/2014/main" id="{E191A52B-39A3-473D-9E90-91C8F5A0B702}"/>
                    </a:ext>
                  </a:extLst>
                </p:cNvPr>
                <p:cNvSpPr/>
                <p:nvPr/>
              </p:nvSpPr>
              <p:spPr bwMode="auto">
                <a:xfrm rot="5400000" flipV="1">
                  <a:off x="9759281" y="4561992"/>
                  <a:ext cx="209148" cy="88343"/>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67">
                  <a:extLst>
                    <a:ext uri="{FF2B5EF4-FFF2-40B4-BE49-F238E27FC236}">
                      <a16:creationId xmlns:a16="http://schemas.microsoft.com/office/drawing/2014/main" id="{817D01E3-8632-41A8-82B9-F96F8239FEAD}"/>
                    </a:ext>
                  </a:extLst>
                </p:cNvPr>
                <p:cNvSpPr/>
                <p:nvPr/>
              </p:nvSpPr>
              <p:spPr bwMode="auto">
                <a:xfrm rot="16200000">
                  <a:off x="9915406" y="4615064"/>
                  <a:ext cx="145469" cy="88343"/>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68">
                  <a:extLst>
                    <a:ext uri="{FF2B5EF4-FFF2-40B4-BE49-F238E27FC236}">
                      <a16:creationId xmlns:a16="http://schemas.microsoft.com/office/drawing/2014/main" id="{DDD2EBD7-58DA-44B8-9B6F-CA76F6FF13A4}"/>
                    </a:ext>
                  </a:extLst>
                </p:cNvPr>
                <p:cNvSpPr/>
                <p:nvPr/>
              </p:nvSpPr>
              <p:spPr bwMode="auto">
                <a:xfrm rot="5400000" flipV="1">
                  <a:off x="9984263" y="4502429"/>
                  <a:ext cx="265989" cy="88343"/>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ight Arrow 69">
                  <a:extLst>
                    <a:ext uri="{FF2B5EF4-FFF2-40B4-BE49-F238E27FC236}">
                      <a16:creationId xmlns:a16="http://schemas.microsoft.com/office/drawing/2014/main" id="{3DFEBE3A-1423-457A-B11E-BFE9473EAAEA}"/>
                    </a:ext>
                  </a:extLst>
                </p:cNvPr>
                <p:cNvSpPr/>
                <p:nvPr/>
              </p:nvSpPr>
              <p:spPr bwMode="auto">
                <a:xfrm rot="16200000">
                  <a:off x="9668971" y="4553995"/>
                  <a:ext cx="145469" cy="88343"/>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ight Arrow 70">
                  <a:extLst>
                    <a:ext uri="{FF2B5EF4-FFF2-40B4-BE49-F238E27FC236}">
                      <a16:creationId xmlns:a16="http://schemas.microsoft.com/office/drawing/2014/main" id="{4A5CE708-D950-47A4-A47D-85AE1D5A5D3B}"/>
                    </a:ext>
                  </a:extLst>
                </p:cNvPr>
                <p:cNvSpPr/>
                <p:nvPr/>
              </p:nvSpPr>
              <p:spPr bwMode="auto">
                <a:xfrm rot="5400000" flipV="1">
                  <a:off x="9941376" y="4468789"/>
                  <a:ext cx="198711" cy="88343"/>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71">
                  <a:extLst>
                    <a:ext uri="{FF2B5EF4-FFF2-40B4-BE49-F238E27FC236}">
                      <a16:creationId xmlns:a16="http://schemas.microsoft.com/office/drawing/2014/main" id="{302D8922-66FE-4B6E-A032-B188EF195EC7}"/>
                    </a:ext>
                  </a:extLst>
                </p:cNvPr>
                <p:cNvSpPr/>
                <p:nvPr/>
              </p:nvSpPr>
              <p:spPr bwMode="auto">
                <a:xfrm rot="5400000" flipV="1">
                  <a:off x="9839948" y="4468380"/>
                  <a:ext cx="197893" cy="88343"/>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Right Arrow 62">
              <a:extLst>
                <a:ext uri="{FF2B5EF4-FFF2-40B4-BE49-F238E27FC236}">
                  <a16:creationId xmlns:a16="http://schemas.microsoft.com/office/drawing/2014/main" id="{07054E47-67E3-45F0-A5A7-D3A8809C3C16}"/>
                </a:ext>
              </a:extLst>
            </p:cNvPr>
            <p:cNvSpPr/>
            <p:nvPr/>
          </p:nvSpPr>
          <p:spPr bwMode="auto">
            <a:xfrm rot="5400000" flipV="1">
              <a:off x="-3634657" y="2892755"/>
              <a:ext cx="105612" cy="88343"/>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EDF397C2-D192-48E4-A411-83D127DCA6C0}"/>
              </a:ext>
            </a:extLst>
          </p:cNvPr>
          <p:cNvSpPr/>
          <p:nvPr/>
        </p:nvSpPr>
        <p:spPr bwMode="auto">
          <a:xfrm>
            <a:off x="274638" y="1813199"/>
            <a:ext cx="5486404" cy="2001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68D1B056-D44E-4D38-BFD7-C26DB630A388}"/>
              </a:ext>
            </a:extLst>
          </p:cNvPr>
          <p:cNvSpPr>
            <a:spLocks noGrp="1"/>
          </p:cNvSpPr>
          <p:nvPr>
            <p:ph type="body" sz="quarter" idx="10"/>
          </p:nvPr>
        </p:nvSpPr>
        <p:spPr>
          <a:xfrm>
            <a:off x="261020" y="1474554"/>
            <a:ext cx="7168152" cy="1982081"/>
          </a:xfrm>
        </p:spPr>
        <p:txBody>
          <a:bodyPr/>
          <a:lstStyle/>
          <a:p>
            <a:pPr marL="0" indent="0">
              <a:spcBef>
                <a:spcPts val="816"/>
              </a:spcBef>
              <a:buNone/>
            </a:pPr>
            <a:r>
              <a:rPr lang="en-US" sz="2000" dirty="0">
                <a:gradFill>
                  <a:gsLst>
                    <a:gs pos="96460">
                      <a:schemeClr val="tx1"/>
                    </a:gs>
                    <a:gs pos="0">
                      <a:schemeClr val="tx1"/>
                    </a:gs>
                  </a:gsLst>
                  <a:lin ang="5400000" scaled="0"/>
                </a:gradFill>
                <a:latin typeface="Segoe UI Semibold" pitchFamily="34" charset="0"/>
              </a:rPr>
              <a:t>Power BI</a:t>
            </a:r>
          </a:p>
          <a:p>
            <a:pPr marL="171450" lvl="1" indent="-171450">
              <a:spcBef>
                <a:spcPts val="600"/>
              </a:spcBef>
              <a:buFont typeface="Arial" panose="020B0604020202020204" pitchFamily="34" charset="0"/>
              <a:buChar char="•"/>
            </a:pPr>
            <a:r>
              <a:rPr lang="en-US" sz="1600" dirty="0">
                <a:gradFill>
                  <a:gsLst>
                    <a:gs pos="96460">
                      <a:schemeClr val="tx1"/>
                    </a:gs>
                    <a:gs pos="0">
                      <a:schemeClr val="tx1"/>
                    </a:gs>
                  </a:gsLst>
                  <a:lin ang="5400000" scaled="0"/>
                </a:gradFill>
              </a:rPr>
              <a:t>Superior data preparation capabilities for free through Power BI Desktop</a:t>
            </a:r>
          </a:p>
          <a:p>
            <a:pPr marL="171450" lvl="1" indent="-171450">
              <a:spcBef>
                <a:spcPts val="600"/>
              </a:spcBef>
              <a:buFont typeface="Arial" panose="020B0604020202020204" pitchFamily="34" charset="0"/>
              <a:buChar char="•"/>
            </a:pPr>
            <a:r>
              <a:rPr lang="en-US" sz="1600" dirty="0">
                <a:gradFill>
                  <a:gsLst>
                    <a:gs pos="96460">
                      <a:schemeClr val="tx1"/>
                    </a:gs>
                    <a:gs pos="0">
                      <a:schemeClr val="tx1"/>
                    </a:gs>
                  </a:gsLst>
                  <a:lin ang="5400000" scaled="0"/>
                </a:gradFill>
              </a:rPr>
              <a:t>Power BI connects to hundreds of data sources:  Excel spreadsheets, on-premises, cloud services, big data and streaming data</a:t>
            </a:r>
          </a:p>
          <a:p>
            <a:pPr marL="171450" lvl="1" indent="-171450">
              <a:spcBef>
                <a:spcPts val="600"/>
              </a:spcBef>
              <a:buFont typeface="Arial" panose="020B0604020202020204" pitchFamily="34" charset="0"/>
              <a:buChar char="•"/>
            </a:pPr>
            <a:r>
              <a:rPr lang="en-US" sz="1600" dirty="0">
                <a:gradFill>
                  <a:gsLst>
                    <a:gs pos="96460">
                      <a:schemeClr val="tx1"/>
                    </a:gs>
                    <a:gs pos="0">
                      <a:schemeClr val="tx1"/>
                    </a:gs>
                  </a:gsLst>
                  <a:lin ang="5400000" scaled="0"/>
                </a:gradFill>
              </a:rPr>
              <a:t>ODBC and Odata support to ensure the broadest possible connectivity</a:t>
            </a:r>
          </a:p>
          <a:p>
            <a:pPr marL="228600" lvl="1" indent="0">
              <a:spcBef>
                <a:spcPts val="1200"/>
              </a:spcBef>
              <a:buNone/>
            </a:pPr>
            <a:r>
              <a:rPr lang="en-US" sz="1800" dirty="0">
                <a:gradFill>
                  <a:gsLst>
                    <a:gs pos="96460">
                      <a:schemeClr val="tx1"/>
                    </a:gs>
                    <a:gs pos="0">
                      <a:schemeClr val="tx1"/>
                    </a:gs>
                  </a:gsLst>
                  <a:lin ang="5400000" scaled="0"/>
                </a:gradFill>
                <a:latin typeface="Segoe UI Semibold" pitchFamily="34" charset="0"/>
              </a:rPr>
              <a:t>Selected data sources supported by Power BI</a:t>
            </a:r>
          </a:p>
        </p:txBody>
      </p:sp>
      <p:sp>
        <p:nvSpPr>
          <p:cNvPr id="19" name="Rectangle 18">
            <a:extLst>
              <a:ext uri="{FF2B5EF4-FFF2-40B4-BE49-F238E27FC236}">
                <a16:creationId xmlns:a16="http://schemas.microsoft.com/office/drawing/2014/main" id="{FBC87DBC-735F-4245-AFFA-6B0EB579D7BA}"/>
              </a:ext>
            </a:extLst>
          </p:cNvPr>
          <p:cNvSpPr/>
          <p:nvPr/>
        </p:nvSpPr>
        <p:spPr bwMode="auto">
          <a:xfrm rot="5400000" flipH="1">
            <a:off x="-2194242" y="4196316"/>
            <a:ext cx="498348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F7E8116-35D0-4224-BFF3-C8BCC83D4BE2}"/>
              </a:ext>
            </a:extLst>
          </p:cNvPr>
          <p:cNvSpPr/>
          <p:nvPr/>
        </p:nvSpPr>
        <p:spPr bwMode="auto">
          <a:xfrm rot="5400000" flipH="1">
            <a:off x="5075564" y="4196316"/>
            <a:ext cx="4983480" cy="4571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4">
            <a:extLst>
              <a:ext uri="{FF2B5EF4-FFF2-40B4-BE49-F238E27FC236}">
                <a16:creationId xmlns:a16="http://schemas.microsoft.com/office/drawing/2014/main" id="{72AC1F8E-6632-48CC-9325-563D348B5572}"/>
              </a:ext>
            </a:extLst>
          </p:cNvPr>
          <p:cNvSpPr txBox="1">
            <a:spLocks/>
          </p:cNvSpPr>
          <p:nvPr/>
        </p:nvSpPr>
        <p:spPr>
          <a:xfrm>
            <a:off x="7544444" y="1721821"/>
            <a:ext cx="4711056" cy="2022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n-US" sz="2000" dirty="0">
                <a:gradFill>
                  <a:gsLst>
                    <a:gs pos="96460">
                      <a:schemeClr val="tx1"/>
                    </a:gs>
                    <a:gs pos="0">
                      <a:schemeClr val="tx1"/>
                    </a:gs>
                  </a:gsLst>
                  <a:lin ang="5400000" scaled="0"/>
                </a:gradFill>
                <a:latin typeface="Segoe UI Semibold" pitchFamily="34" charset="0"/>
              </a:rPr>
              <a:t>Tableau</a:t>
            </a:r>
          </a:p>
          <a:p>
            <a:pPr marL="171450" lvl="1" indent="-171450">
              <a:spcBef>
                <a:spcPts val="600"/>
              </a:spcBef>
              <a:buFont typeface="Arial" panose="020B0604020202020204" pitchFamily="34" charset="0"/>
              <a:buChar char="•"/>
            </a:pPr>
            <a:r>
              <a:rPr lang="en-US" sz="1600" dirty="0">
                <a:gradFill>
                  <a:gsLst>
                    <a:gs pos="96460">
                      <a:schemeClr val="tx1"/>
                    </a:gs>
                    <a:gs pos="0">
                      <a:schemeClr val="tx1"/>
                    </a:gs>
                  </a:gsLst>
                  <a:lin ang="5400000" scaled="0"/>
                </a:gradFill>
              </a:rPr>
              <a:t>Tableau currently fills its data prep gap by recommending third-party tools (e.g., Alteryx)</a:t>
            </a:r>
          </a:p>
          <a:p>
            <a:pPr marL="171450" lvl="1" indent="-171450">
              <a:spcBef>
                <a:spcPts val="600"/>
              </a:spcBef>
              <a:buFont typeface="Arial" panose="020B0604020202020204" pitchFamily="34" charset="0"/>
              <a:buChar char="•"/>
            </a:pPr>
            <a:r>
              <a:rPr lang="en-US" sz="1600" dirty="0">
                <a:gradFill>
                  <a:gsLst>
                    <a:gs pos="96460">
                      <a:schemeClr val="tx1"/>
                    </a:gs>
                    <a:gs pos="0">
                      <a:schemeClr val="tx1"/>
                    </a:gs>
                  </a:gsLst>
                  <a:lin ang="5400000" scaled="0"/>
                </a:gradFill>
              </a:rPr>
              <a:t>Project Maestro, Tableau’s data prep project, is only a roadmap commitment right now</a:t>
            </a:r>
          </a:p>
          <a:p>
            <a:pPr marL="171450" lvl="1" indent="-171450">
              <a:spcBef>
                <a:spcPts val="600"/>
              </a:spcBef>
              <a:buFont typeface="Arial" panose="020B0604020202020204" pitchFamily="34" charset="0"/>
              <a:buChar char="•"/>
            </a:pPr>
            <a:r>
              <a:rPr lang="en-US" sz="1600" dirty="0">
                <a:gradFill>
                  <a:gsLst>
                    <a:gs pos="96460">
                      <a:schemeClr val="tx1"/>
                    </a:gs>
                    <a:gs pos="0">
                      <a:schemeClr val="tx1"/>
                    </a:gs>
                  </a:gsLst>
                  <a:lin ang="5400000" scaled="0"/>
                </a:gradFill>
              </a:rPr>
              <a:t>Tableau Online supports connectivity to fewer cloud sources than Power BI</a:t>
            </a:r>
          </a:p>
        </p:txBody>
      </p:sp>
      <p:grpSp>
        <p:nvGrpSpPr>
          <p:cNvPr id="22" name="Group 21">
            <a:extLst>
              <a:ext uri="{FF2B5EF4-FFF2-40B4-BE49-F238E27FC236}">
                <a16:creationId xmlns:a16="http://schemas.microsoft.com/office/drawing/2014/main" id="{A37F0FCD-DB8F-4225-867D-A4111A96ABC4}"/>
              </a:ext>
            </a:extLst>
          </p:cNvPr>
          <p:cNvGrpSpPr/>
          <p:nvPr/>
        </p:nvGrpSpPr>
        <p:grpSpPr>
          <a:xfrm>
            <a:off x="433902" y="3802062"/>
            <a:ext cx="6962032" cy="2706600"/>
            <a:chOff x="628909" y="4170805"/>
            <a:chExt cx="6750137" cy="2654058"/>
          </a:xfrm>
        </p:grpSpPr>
        <p:grpSp>
          <p:nvGrpSpPr>
            <p:cNvPr id="23" name="Group 22">
              <a:extLst>
                <a:ext uri="{FF2B5EF4-FFF2-40B4-BE49-F238E27FC236}">
                  <a16:creationId xmlns:a16="http://schemas.microsoft.com/office/drawing/2014/main" id="{2E502645-6A28-41FC-AF9D-4F68BCAD7451}"/>
                </a:ext>
              </a:extLst>
            </p:cNvPr>
            <p:cNvGrpSpPr/>
            <p:nvPr/>
          </p:nvGrpSpPr>
          <p:grpSpPr>
            <a:xfrm>
              <a:off x="659895" y="4170805"/>
              <a:ext cx="6688165" cy="432854"/>
              <a:chOff x="535901" y="3831363"/>
              <a:chExt cx="6688165" cy="432854"/>
            </a:xfrm>
          </p:grpSpPr>
          <p:pic>
            <p:nvPicPr>
              <p:cNvPr id="64" name="Picture 63">
                <a:extLst>
                  <a:ext uri="{FF2B5EF4-FFF2-40B4-BE49-F238E27FC236}">
                    <a16:creationId xmlns:a16="http://schemas.microsoft.com/office/drawing/2014/main" id="{0B325BD1-62BA-4CE0-A434-2842074894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2568" y="3947844"/>
                <a:ext cx="749873" cy="195089"/>
              </a:xfrm>
              <a:prstGeom prst="rect">
                <a:avLst/>
              </a:prstGeom>
            </p:spPr>
          </p:pic>
          <p:pic>
            <p:nvPicPr>
              <p:cNvPr id="65" name="Picture 64">
                <a:extLst>
                  <a:ext uri="{FF2B5EF4-FFF2-40B4-BE49-F238E27FC236}">
                    <a16:creationId xmlns:a16="http://schemas.microsoft.com/office/drawing/2014/main" id="{08D236B8-6C39-4DBE-BCF0-D3E7D47874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2885" y="3860709"/>
                <a:ext cx="1124591" cy="381532"/>
              </a:xfrm>
              <a:prstGeom prst="rect">
                <a:avLst/>
              </a:prstGeom>
            </p:spPr>
          </p:pic>
          <p:pic>
            <p:nvPicPr>
              <p:cNvPr id="66" name="Picture 65">
                <a:extLst>
                  <a:ext uri="{FF2B5EF4-FFF2-40B4-BE49-F238E27FC236}">
                    <a16:creationId xmlns:a16="http://schemas.microsoft.com/office/drawing/2014/main" id="{CAA364BF-5EF9-478A-8A17-C31364F18BA0}"/>
                  </a:ext>
                </a:extLst>
              </p:cNvPr>
              <p:cNvPicPr>
                <a:picLocks noChangeAspect="1"/>
              </p:cNvPicPr>
              <p:nvPr/>
            </p:nvPicPr>
            <p:blipFill rotWithShape="1">
              <a:blip r:embed="rId6" cstate="screen">
                <a:extLst>
                  <a:ext uri="{28A0092B-C50C-407E-A947-70E740481C1C}">
                    <a14:useLocalDpi xmlns:a14="http://schemas.microsoft.com/office/drawing/2010/main"/>
                  </a:ext>
                </a:extLst>
              </a:blip>
              <a:stretch/>
            </p:blipFill>
            <p:spPr>
              <a:xfrm>
                <a:off x="6207533" y="3872600"/>
                <a:ext cx="1016533" cy="357750"/>
              </a:xfrm>
              <a:prstGeom prst="rect">
                <a:avLst/>
              </a:prstGeom>
            </p:spPr>
          </p:pic>
          <p:pic>
            <p:nvPicPr>
              <p:cNvPr id="67" name="Picture 66">
                <a:extLst>
                  <a:ext uri="{FF2B5EF4-FFF2-40B4-BE49-F238E27FC236}">
                    <a16:creationId xmlns:a16="http://schemas.microsoft.com/office/drawing/2014/main" id="{A6431F6E-58E1-4568-A9CC-EFA2BFDE1B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92534" y="3864415"/>
                <a:ext cx="1315259" cy="360409"/>
              </a:xfrm>
              <a:prstGeom prst="rect">
                <a:avLst/>
              </a:prstGeom>
            </p:spPr>
          </p:pic>
          <p:pic>
            <p:nvPicPr>
              <p:cNvPr id="68" name="Picture 67">
                <a:extLst>
                  <a:ext uri="{FF2B5EF4-FFF2-40B4-BE49-F238E27FC236}">
                    <a16:creationId xmlns:a16="http://schemas.microsoft.com/office/drawing/2014/main" id="{0F25CF76-05BB-4E92-900E-EFB31BA85D8D}"/>
                  </a:ext>
                </a:extLst>
              </p:cNvPr>
              <p:cNvPicPr>
                <a:picLocks noChangeAspect="1"/>
              </p:cNvPicPr>
              <p:nvPr/>
            </p:nvPicPr>
            <p:blipFill rotWithShape="1">
              <a:blip r:embed="rId8" cstate="screen">
                <a:extLst>
                  <a:ext uri="{28A0092B-C50C-407E-A947-70E740481C1C}">
                    <a14:useLocalDpi xmlns:a14="http://schemas.microsoft.com/office/drawing/2010/main"/>
                  </a:ext>
                </a:extLst>
              </a:blip>
              <a:stretch/>
            </p:blipFill>
            <p:spPr>
              <a:xfrm>
                <a:off x="535901" y="3831363"/>
                <a:ext cx="981541" cy="432854"/>
              </a:xfrm>
              <a:prstGeom prst="rect">
                <a:avLst/>
              </a:prstGeom>
            </p:spPr>
          </p:pic>
        </p:grpSp>
        <p:grpSp>
          <p:nvGrpSpPr>
            <p:cNvPr id="24" name="Group 23">
              <a:extLst>
                <a:ext uri="{FF2B5EF4-FFF2-40B4-BE49-F238E27FC236}">
                  <a16:creationId xmlns:a16="http://schemas.microsoft.com/office/drawing/2014/main" id="{D6591393-2EB1-4215-A3F7-FD38C5A24F25}"/>
                </a:ext>
              </a:extLst>
            </p:cNvPr>
            <p:cNvGrpSpPr/>
            <p:nvPr/>
          </p:nvGrpSpPr>
          <p:grpSpPr>
            <a:xfrm>
              <a:off x="915288" y="4993952"/>
              <a:ext cx="6177379" cy="444325"/>
              <a:chOff x="982382" y="4704296"/>
              <a:chExt cx="6177379" cy="444325"/>
            </a:xfrm>
          </p:grpSpPr>
          <p:pic>
            <p:nvPicPr>
              <p:cNvPr id="58" name="Picture 57">
                <a:extLst>
                  <a:ext uri="{FF2B5EF4-FFF2-40B4-BE49-F238E27FC236}">
                    <a16:creationId xmlns:a16="http://schemas.microsoft.com/office/drawing/2014/main" id="{1522DB33-F9E4-4D8B-8344-A69DB88302B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0160" y="4771854"/>
                <a:ext cx="1711689" cy="309208"/>
              </a:xfrm>
              <a:prstGeom prst="rect">
                <a:avLst/>
              </a:prstGeom>
            </p:spPr>
          </p:pic>
          <p:pic>
            <p:nvPicPr>
              <p:cNvPr id="59" name="Picture 58">
                <a:extLst>
                  <a:ext uri="{FF2B5EF4-FFF2-40B4-BE49-F238E27FC236}">
                    <a16:creationId xmlns:a16="http://schemas.microsoft.com/office/drawing/2014/main" id="{62E7A9C0-9ED9-4A73-A9E1-227F850D1A2B}"/>
                  </a:ext>
                </a:extLst>
              </p:cNvPr>
              <p:cNvPicPr>
                <a:picLocks noChangeAspect="1"/>
              </p:cNvPicPr>
              <p:nvPr/>
            </p:nvPicPr>
            <p:blipFill rotWithShape="1">
              <a:blip r:embed="rId10" cstate="screen">
                <a:extLst>
                  <a:ext uri="{28A0092B-C50C-407E-A947-70E740481C1C}">
                    <a14:useLocalDpi xmlns:a14="http://schemas.microsoft.com/office/drawing/2010/main"/>
                  </a:ext>
                </a:extLst>
              </a:blip>
              <a:stretch/>
            </p:blipFill>
            <p:spPr>
              <a:xfrm>
                <a:off x="982382" y="4786971"/>
                <a:ext cx="913006" cy="278974"/>
              </a:xfrm>
              <a:prstGeom prst="rect">
                <a:avLst/>
              </a:prstGeom>
            </p:spPr>
          </p:pic>
          <p:pic>
            <p:nvPicPr>
              <p:cNvPr id="60" name="Picture 59">
                <a:extLst>
                  <a:ext uri="{FF2B5EF4-FFF2-40B4-BE49-F238E27FC236}">
                    <a16:creationId xmlns:a16="http://schemas.microsoft.com/office/drawing/2014/main" id="{2D8FFF9A-A5BA-42E8-9489-CDC4D7679E0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t="15558" b="21275"/>
              <a:stretch/>
            </p:blipFill>
            <p:spPr>
              <a:xfrm>
                <a:off x="5983898" y="4704296"/>
                <a:ext cx="1175863" cy="444325"/>
              </a:xfrm>
              <a:prstGeom prst="rect">
                <a:avLst/>
              </a:prstGeom>
            </p:spPr>
          </p:pic>
          <p:grpSp>
            <p:nvGrpSpPr>
              <p:cNvPr id="61" name="Group 60">
                <a:extLst>
                  <a:ext uri="{FF2B5EF4-FFF2-40B4-BE49-F238E27FC236}">
                    <a16:creationId xmlns:a16="http://schemas.microsoft.com/office/drawing/2014/main" id="{A26DD4C9-B6C3-4A31-A69D-AC800FFAD018}"/>
                  </a:ext>
                </a:extLst>
              </p:cNvPr>
              <p:cNvGrpSpPr/>
              <p:nvPr/>
            </p:nvGrpSpPr>
            <p:grpSpPr>
              <a:xfrm>
                <a:off x="2157436" y="4799443"/>
                <a:ext cx="1590676" cy="254030"/>
                <a:chOff x="10372788" y="6536461"/>
                <a:chExt cx="2045768" cy="351617"/>
              </a:xfrm>
            </p:grpSpPr>
            <p:pic>
              <p:nvPicPr>
                <p:cNvPr id="62" name="Picture 61">
                  <a:extLst>
                    <a:ext uri="{FF2B5EF4-FFF2-40B4-BE49-F238E27FC236}">
                      <a16:creationId xmlns:a16="http://schemas.microsoft.com/office/drawing/2014/main" id="{0D9EFEE6-C91A-4812-8C54-465FAD94D21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24759" b="21418"/>
                <a:stretch/>
              </p:blipFill>
              <p:spPr>
                <a:xfrm>
                  <a:off x="10713135" y="6585664"/>
                  <a:ext cx="1705421" cy="302414"/>
                </a:xfrm>
                <a:prstGeom prst="rect">
                  <a:avLst/>
                </a:prstGeom>
              </p:spPr>
            </p:pic>
            <p:pic>
              <p:nvPicPr>
                <p:cNvPr id="63" name="Picture 62">
                  <a:extLst>
                    <a:ext uri="{FF2B5EF4-FFF2-40B4-BE49-F238E27FC236}">
                      <a16:creationId xmlns:a16="http://schemas.microsoft.com/office/drawing/2014/main" id="{12B2BCCD-DA2E-495F-8FBC-D5B2145400C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372788" y="6536461"/>
                  <a:ext cx="332064" cy="351617"/>
                </a:xfrm>
                <a:prstGeom prst="rect">
                  <a:avLst/>
                </a:prstGeom>
              </p:spPr>
            </p:pic>
          </p:grpSp>
        </p:grpSp>
        <p:grpSp>
          <p:nvGrpSpPr>
            <p:cNvPr id="25" name="Group 24">
              <a:extLst>
                <a:ext uri="{FF2B5EF4-FFF2-40B4-BE49-F238E27FC236}">
                  <a16:creationId xmlns:a16="http://schemas.microsoft.com/office/drawing/2014/main" id="{506B6EA2-D3B4-4B75-9C9B-D4EDF7D1A98F}"/>
                </a:ext>
              </a:extLst>
            </p:cNvPr>
            <p:cNvGrpSpPr/>
            <p:nvPr/>
          </p:nvGrpSpPr>
          <p:grpSpPr>
            <a:xfrm>
              <a:off x="928736" y="4631151"/>
              <a:ext cx="6150482" cy="335309"/>
              <a:chOff x="720076" y="4329357"/>
              <a:chExt cx="6150482" cy="335309"/>
            </a:xfrm>
          </p:grpSpPr>
          <p:pic>
            <p:nvPicPr>
              <p:cNvPr id="54" name="Picture 53">
                <a:extLst>
                  <a:ext uri="{FF2B5EF4-FFF2-40B4-BE49-F238E27FC236}">
                    <a16:creationId xmlns:a16="http://schemas.microsoft.com/office/drawing/2014/main" id="{449103EB-283A-4A97-A6AC-41F7FF3AD9D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54271" y="4346784"/>
                <a:ext cx="1308032" cy="300454"/>
              </a:xfrm>
              <a:prstGeom prst="rect">
                <a:avLst/>
              </a:prstGeom>
            </p:spPr>
          </p:pic>
          <p:pic>
            <p:nvPicPr>
              <p:cNvPr id="55" name="Picture 54">
                <a:extLst>
                  <a:ext uri="{FF2B5EF4-FFF2-40B4-BE49-F238E27FC236}">
                    <a16:creationId xmlns:a16="http://schemas.microsoft.com/office/drawing/2014/main" id="{FC14B86F-2716-49FE-876A-107182875D1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657349" y="4356791"/>
                <a:ext cx="1213209" cy="280440"/>
              </a:xfrm>
              <a:prstGeom prst="rect">
                <a:avLst/>
              </a:prstGeom>
            </p:spPr>
          </p:pic>
          <p:pic>
            <p:nvPicPr>
              <p:cNvPr id="56" name="Picture 4" descr="http://tctechcrunch2011.files.wordpress.com/2012/11/twilio-logo-6a141664f35a78e9ac08eed627c2a859.png">
                <a:extLst>
                  <a:ext uri="{FF2B5EF4-FFF2-40B4-BE49-F238E27FC236}">
                    <a16:creationId xmlns:a16="http://schemas.microsoft.com/office/drawing/2014/main" id="{70599CDA-2AFD-40B1-B4B6-195C1D4AFAD5}"/>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tretch>
                <a:fillRect/>
              </a:stretch>
            </p:blipFill>
            <p:spPr bwMode="auto">
              <a:xfrm>
                <a:off x="4120283" y="4329357"/>
                <a:ext cx="1079086" cy="335309"/>
              </a:xfrm>
              <a:prstGeom prst="rect">
                <a:avLst/>
              </a:prstGeom>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EE7BE12C-ED19-4F73-B4EE-F5F6ADFEE8A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20076" y="4349984"/>
                <a:ext cx="1176215" cy="294054"/>
              </a:xfrm>
              <a:prstGeom prst="rect">
                <a:avLst/>
              </a:prstGeom>
            </p:spPr>
          </p:pic>
        </p:grpSp>
        <p:grpSp>
          <p:nvGrpSpPr>
            <p:cNvPr id="26" name="Group 25">
              <a:extLst>
                <a:ext uri="{FF2B5EF4-FFF2-40B4-BE49-F238E27FC236}">
                  <a16:creationId xmlns:a16="http://schemas.microsoft.com/office/drawing/2014/main" id="{B17B8413-9BE2-4067-93F0-E84A030BE469}"/>
                </a:ext>
              </a:extLst>
            </p:cNvPr>
            <p:cNvGrpSpPr/>
            <p:nvPr/>
          </p:nvGrpSpPr>
          <p:grpSpPr>
            <a:xfrm>
              <a:off x="768833" y="5465769"/>
              <a:ext cx="6470288" cy="373848"/>
              <a:chOff x="570900" y="5187308"/>
              <a:chExt cx="6470288" cy="373848"/>
            </a:xfrm>
          </p:grpSpPr>
          <p:sp>
            <p:nvSpPr>
              <p:cNvPr id="49" name="Title 3">
                <a:extLst>
                  <a:ext uri="{FF2B5EF4-FFF2-40B4-BE49-F238E27FC236}">
                    <a16:creationId xmlns:a16="http://schemas.microsoft.com/office/drawing/2014/main" id="{58FB6069-2048-4439-A234-8CF6CEC4DB06}"/>
                  </a:ext>
                </a:extLst>
              </p:cNvPr>
              <p:cNvSpPr txBox="1">
                <a:spLocks/>
              </p:cNvSpPr>
              <p:nvPr/>
            </p:nvSpPr>
            <p:spPr>
              <a:xfrm>
                <a:off x="570900" y="5212118"/>
                <a:ext cx="867985" cy="324228"/>
              </a:xfrm>
              <a:prstGeom prst="rect">
                <a:avLst/>
              </a:prstGeom>
            </p:spPr>
            <p:txBody>
              <a:bodyPr vert="horz" wrap="square" lIns="140509" tIns="87818" rIns="140509" bIns="87818"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100" spc="0" dirty="0">
                    <a:gradFill>
                      <a:gsLst>
                        <a:gs pos="0">
                          <a:srgbClr val="505050"/>
                        </a:gs>
                        <a:gs pos="100000">
                          <a:srgbClr val="505050"/>
                        </a:gs>
                      </a:gsLst>
                      <a:lin ang="5400000" scaled="1"/>
                    </a:gradFill>
                  </a:rPr>
                  <a:t>Dynamics </a:t>
                </a:r>
                <a:br>
                  <a:rPr sz="1100" spc="0" dirty="0">
                    <a:gradFill>
                      <a:gsLst>
                        <a:gs pos="0">
                          <a:srgbClr val="505050"/>
                        </a:gs>
                        <a:gs pos="100000">
                          <a:srgbClr val="505050"/>
                        </a:gs>
                      </a:gsLst>
                      <a:lin ang="5400000" scaled="1"/>
                    </a:gradFill>
                  </a:rPr>
                </a:br>
                <a:r>
                  <a:rPr sz="1100" spc="0" dirty="0">
                    <a:gradFill>
                      <a:gsLst>
                        <a:gs pos="0">
                          <a:srgbClr val="505050"/>
                        </a:gs>
                        <a:gs pos="100000">
                          <a:srgbClr val="505050"/>
                        </a:gs>
                      </a:gsLst>
                      <a:lin ang="5400000" scaled="1"/>
                    </a:gradFill>
                  </a:rPr>
                  <a:t>Marketing</a:t>
                </a:r>
              </a:p>
            </p:txBody>
          </p:sp>
          <p:pic>
            <p:nvPicPr>
              <p:cNvPr id="50" name="Picture 49">
                <a:extLst>
                  <a:ext uri="{FF2B5EF4-FFF2-40B4-BE49-F238E27FC236}">
                    <a16:creationId xmlns:a16="http://schemas.microsoft.com/office/drawing/2014/main" id="{98EC47D3-5310-4148-8021-39283AE5567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221829" y="5221514"/>
                <a:ext cx="931332" cy="305437"/>
              </a:xfrm>
              <a:prstGeom prst="rect">
                <a:avLst/>
              </a:prstGeom>
            </p:spPr>
          </p:pic>
          <p:pic>
            <p:nvPicPr>
              <p:cNvPr id="51" name="Picture 50">
                <a:extLst>
                  <a:ext uri="{FF2B5EF4-FFF2-40B4-BE49-F238E27FC236}">
                    <a16:creationId xmlns:a16="http://schemas.microsoft.com/office/drawing/2014/main" id="{6846B4FC-C524-491F-AA9C-C953B82A2F6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85194" y="5250167"/>
                <a:ext cx="1055994" cy="248130"/>
              </a:xfrm>
              <a:prstGeom prst="rect">
                <a:avLst/>
              </a:prstGeom>
            </p:spPr>
          </p:pic>
          <p:pic>
            <p:nvPicPr>
              <p:cNvPr id="52" name="Picture 51">
                <a:extLst>
                  <a:ext uri="{FF2B5EF4-FFF2-40B4-BE49-F238E27FC236}">
                    <a16:creationId xmlns:a16="http://schemas.microsoft.com/office/drawing/2014/main" id="{0B3FCED6-7D6D-4866-B685-F9704941AB1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04656" y="5258398"/>
                <a:ext cx="1329043" cy="231668"/>
              </a:xfrm>
              <a:prstGeom prst="rect">
                <a:avLst/>
              </a:prstGeom>
            </p:spPr>
          </p:pic>
          <p:pic>
            <p:nvPicPr>
              <p:cNvPr id="53" name="Picture 52">
                <a:extLst>
                  <a:ext uri="{FF2B5EF4-FFF2-40B4-BE49-F238E27FC236}">
                    <a16:creationId xmlns:a16="http://schemas.microsoft.com/office/drawing/2014/main" id="{B74314A7-53FE-458E-A53C-A369FE9FAE7A}"/>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690380" y="5187308"/>
                <a:ext cx="1279954" cy="373848"/>
              </a:xfrm>
              <a:prstGeom prst="rect">
                <a:avLst/>
              </a:prstGeom>
            </p:spPr>
          </p:pic>
        </p:grpSp>
        <p:grpSp>
          <p:nvGrpSpPr>
            <p:cNvPr id="27" name="Group 26">
              <a:extLst>
                <a:ext uri="{FF2B5EF4-FFF2-40B4-BE49-F238E27FC236}">
                  <a16:creationId xmlns:a16="http://schemas.microsoft.com/office/drawing/2014/main" id="{4F020230-EFF5-4E85-AC76-4917BDEF4D18}"/>
                </a:ext>
              </a:extLst>
            </p:cNvPr>
            <p:cNvGrpSpPr/>
            <p:nvPr/>
          </p:nvGrpSpPr>
          <p:grpSpPr>
            <a:xfrm>
              <a:off x="676172" y="5900612"/>
              <a:ext cx="6655611" cy="395817"/>
              <a:chOff x="518062" y="5900612"/>
              <a:chExt cx="6655611" cy="395817"/>
            </a:xfrm>
          </p:grpSpPr>
          <p:pic>
            <p:nvPicPr>
              <p:cNvPr id="40" name="Picture 39">
                <a:extLst>
                  <a:ext uri="{FF2B5EF4-FFF2-40B4-BE49-F238E27FC236}">
                    <a16:creationId xmlns:a16="http://schemas.microsoft.com/office/drawing/2014/main" id="{63A25249-FA48-4051-87F8-AC75BCB668E0}"/>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66770" y="5900612"/>
                <a:ext cx="563457" cy="395817"/>
              </a:xfrm>
              <a:prstGeom prst="rect">
                <a:avLst/>
              </a:prstGeom>
            </p:spPr>
          </p:pic>
          <p:pic>
            <p:nvPicPr>
              <p:cNvPr id="41" name="Picture 40">
                <a:extLst>
                  <a:ext uri="{FF2B5EF4-FFF2-40B4-BE49-F238E27FC236}">
                    <a16:creationId xmlns:a16="http://schemas.microsoft.com/office/drawing/2014/main" id="{41F73D98-D386-4CEF-A912-03EDC7DD6020}"/>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080656" y="5961746"/>
                <a:ext cx="1163923" cy="273549"/>
              </a:xfrm>
              <a:prstGeom prst="rect">
                <a:avLst/>
              </a:prstGeom>
            </p:spPr>
          </p:pic>
          <p:grpSp>
            <p:nvGrpSpPr>
              <p:cNvPr id="42" name="Group 41">
                <a:extLst>
                  <a:ext uri="{FF2B5EF4-FFF2-40B4-BE49-F238E27FC236}">
                    <a16:creationId xmlns:a16="http://schemas.microsoft.com/office/drawing/2014/main" id="{6F062C56-B477-4340-87F1-FE4CADBF15EB}"/>
                  </a:ext>
                </a:extLst>
              </p:cNvPr>
              <p:cNvGrpSpPr/>
              <p:nvPr/>
            </p:nvGrpSpPr>
            <p:grpSpPr>
              <a:xfrm>
                <a:off x="518062" y="5913855"/>
                <a:ext cx="1240403" cy="369331"/>
                <a:chOff x="6788409" y="2920505"/>
                <a:chExt cx="1265694" cy="578892"/>
              </a:xfrm>
            </p:grpSpPr>
            <p:pic>
              <p:nvPicPr>
                <p:cNvPr id="47" name="Picture 46">
                  <a:extLst>
                    <a:ext uri="{FF2B5EF4-FFF2-40B4-BE49-F238E27FC236}">
                      <a16:creationId xmlns:a16="http://schemas.microsoft.com/office/drawing/2014/main" id="{A61DDC50-8D40-4F36-B568-C17CE291428C}"/>
                    </a:ext>
                  </a:extLst>
                </p:cNvPr>
                <p:cNvPicPr>
                  <a:picLocks noChangeAspect="1"/>
                </p:cNvPicPr>
                <p:nvPr/>
              </p:nvPicPr>
              <p:blipFill>
                <a:blip r:embed="rId24">
                  <a:extLst/>
                </a:blip>
                <a:stretch>
                  <a:fillRect/>
                </a:stretch>
              </p:blipFill>
              <p:spPr>
                <a:xfrm>
                  <a:off x="6788409" y="2995491"/>
                  <a:ext cx="404147" cy="428918"/>
                </a:xfrm>
                <a:prstGeom prst="rect">
                  <a:avLst/>
                </a:prstGeom>
              </p:spPr>
            </p:pic>
            <p:sp>
              <p:nvSpPr>
                <p:cNvPr id="48" name="Rectangle 47">
                  <a:extLst>
                    <a:ext uri="{FF2B5EF4-FFF2-40B4-BE49-F238E27FC236}">
                      <a16:creationId xmlns:a16="http://schemas.microsoft.com/office/drawing/2014/main" id="{562F8171-DE67-4201-AA29-C48CF33C4F41}"/>
                    </a:ext>
                  </a:extLst>
                </p:cNvPr>
                <p:cNvSpPr/>
                <p:nvPr/>
              </p:nvSpPr>
              <p:spPr>
                <a:xfrm>
                  <a:off x="7214467" y="2920505"/>
                  <a:ext cx="839636" cy="578892"/>
                </a:xfrm>
                <a:prstGeom prst="rect">
                  <a:avLst/>
                </a:prstGeom>
              </p:spPr>
              <p:txBody>
                <a:bodyPr wrap="square">
                  <a:spAutoFit/>
                </a:bodyPr>
                <a:lstStyle/>
                <a:p>
                  <a:pPr defTabSz="914225">
                    <a:defRPr/>
                  </a:pPr>
                  <a:r>
                    <a:rPr lang="en-US" sz="900" dirty="0">
                      <a:gradFill>
                        <a:gsLst>
                          <a:gs pos="0">
                            <a:srgbClr val="505050"/>
                          </a:gs>
                          <a:gs pos="100000">
                            <a:srgbClr val="505050"/>
                          </a:gs>
                        </a:gsLst>
                        <a:lin ang="5400000" scaled="1"/>
                      </a:gradFill>
                    </a:rPr>
                    <a:t>Azure Audit</a:t>
                  </a:r>
                </a:p>
                <a:p>
                  <a:pPr defTabSz="914225">
                    <a:defRPr/>
                  </a:pPr>
                  <a:r>
                    <a:rPr lang="en-US" sz="900" dirty="0">
                      <a:gradFill>
                        <a:gsLst>
                          <a:gs pos="0">
                            <a:srgbClr val="505050"/>
                          </a:gs>
                          <a:gs pos="100000">
                            <a:srgbClr val="505050"/>
                          </a:gs>
                        </a:gsLst>
                        <a:lin ang="5400000" scaled="1"/>
                      </a:gradFill>
                    </a:rPr>
                    <a:t>Logs</a:t>
                  </a:r>
                </a:p>
              </p:txBody>
            </p:sp>
          </p:grpSp>
          <p:grpSp>
            <p:nvGrpSpPr>
              <p:cNvPr id="43" name="Group 42">
                <a:extLst>
                  <a:ext uri="{FF2B5EF4-FFF2-40B4-BE49-F238E27FC236}">
                    <a16:creationId xmlns:a16="http://schemas.microsoft.com/office/drawing/2014/main" id="{51E38113-D41A-43A7-82CC-FE17B3A5EE25}"/>
                  </a:ext>
                </a:extLst>
              </p:cNvPr>
              <p:cNvGrpSpPr/>
              <p:nvPr/>
            </p:nvGrpSpPr>
            <p:grpSpPr>
              <a:xfrm>
                <a:off x="5354212" y="5974697"/>
                <a:ext cx="1819461" cy="247646"/>
                <a:chOff x="8052376" y="3427971"/>
                <a:chExt cx="1848701" cy="388161"/>
              </a:xfrm>
            </p:grpSpPr>
            <p:pic>
              <p:nvPicPr>
                <p:cNvPr id="45" name="Picture 44">
                  <a:extLst>
                    <a:ext uri="{FF2B5EF4-FFF2-40B4-BE49-F238E27FC236}">
                      <a16:creationId xmlns:a16="http://schemas.microsoft.com/office/drawing/2014/main" id="{6BDF3DE5-00F7-42C7-9480-9CAC38070EE8}"/>
                    </a:ext>
                  </a:extLst>
                </p:cNvPr>
                <p:cNvPicPr>
                  <a:picLocks noChangeAspect="1"/>
                </p:cNvPicPr>
                <p:nvPr/>
              </p:nvPicPr>
              <p:blipFill>
                <a:blip r:embed="rId25">
                  <a:extLst/>
                </a:blip>
                <a:stretch>
                  <a:fillRect/>
                </a:stretch>
              </p:blipFill>
              <p:spPr>
                <a:xfrm>
                  <a:off x="8052376" y="3427971"/>
                  <a:ext cx="329268" cy="388161"/>
                </a:xfrm>
                <a:prstGeom prst="rect">
                  <a:avLst/>
                </a:prstGeom>
              </p:spPr>
            </p:pic>
            <p:sp>
              <p:nvSpPr>
                <p:cNvPr id="46" name="Rectangle 45">
                  <a:extLst>
                    <a:ext uri="{FF2B5EF4-FFF2-40B4-BE49-F238E27FC236}">
                      <a16:creationId xmlns:a16="http://schemas.microsoft.com/office/drawing/2014/main" id="{A0EED0C1-FDA2-453C-92AC-8560CCB4D92C}"/>
                    </a:ext>
                  </a:extLst>
                </p:cNvPr>
                <p:cNvSpPr/>
                <p:nvPr/>
              </p:nvSpPr>
              <p:spPr>
                <a:xfrm>
                  <a:off x="8370382" y="3431879"/>
                  <a:ext cx="1530695" cy="361807"/>
                </a:xfrm>
                <a:prstGeom prst="rect">
                  <a:avLst/>
                </a:prstGeom>
              </p:spPr>
              <p:txBody>
                <a:bodyPr wrap="square">
                  <a:spAutoFit/>
                </a:bodyPr>
                <a:lstStyle/>
                <a:p>
                  <a:pPr defTabSz="914225">
                    <a:defRPr/>
                  </a:pPr>
                  <a:r>
                    <a:rPr lang="en-US" sz="900" dirty="0">
                      <a:gradFill>
                        <a:gsLst>
                          <a:gs pos="0">
                            <a:srgbClr val="505050"/>
                          </a:gs>
                          <a:gs pos="100000">
                            <a:srgbClr val="505050"/>
                          </a:gs>
                        </a:gsLst>
                        <a:lin ang="5400000" scaled="1"/>
                      </a:gradFill>
                    </a:rPr>
                    <a:t>Microsoft Dynamics NAV</a:t>
                  </a:r>
                </a:p>
              </p:txBody>
            </p:sp>
          </p:grpSp>
          <p:pic>
            <p:nvPicPr>
              <p:cNvPr id="44" name="Picture 43">
                <a:extLst>
                  <a:ext uri="{FF2B5EF4-FFF2-40B4-BE49-F238E27FC236}">
                    <a16:creationId xmlns:a16="http://schemas.microsoft.com/office/drawing/2014/main" id="{2DC1F83F-F677-4B4E-814C-FD5FB2A6F27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452418" y="5964222"/>
                <a:ext cx="579602" cy="268596"/>
              </a:xfrm>
              <a:prstGeom prst="rect">
                <a:avLst/>
              </a:prstGeom>
            </p:spPr>
          </p:pic>
        </p:grpSp>
        <p:grpSp>
          <p:nvGrpSpPr>
            <p:cNvPr id="28" name="Group 27">
              <a:extLst>
                <a:ext uri="{FF2B5EF4-FFF2-40B4-BE49-F238E27FC236}">
                  <a16:creationId xmlns:a16="http://schemas.microsoft.com/office/drawing/2014/main" id="{E42333ED-2EE5-43B6-9F2C-A68FCE7F8DB3}"/>
                </a:ext>
              </a:extLst>
            </p:cNvPr>
            <p:cNvGrpSpPr/>
            <p:nvPr/>
          </p:nvGrpSpPr>
          <p:grpSpPr>
            <a:xfrm>
              <a:off x="628909" y="6254132"/>
              <a:ext cx="6750137" cy="570731"/>
              <a:chOff x="817167" y="6254132"/>
              <a:chExt cx="6750137" cy="570731"/>
            </a:xfrm>
          </p:grpSpPr>
          <p:pic>
            <p:nvPicPr>
              <p:cNvPr id="29" name="Picture 28">
                <a:extLst>
                  <a:ext uri="{FF2B5EF4-FFF2-40B4-BE49-F238E27FC236}">
                    <a16:creationId xmlns:a16="http://schemas.microsoft.com/office/drawing/2014/main" id="{08181DE9-AD11-4788-860D-344774B8631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16664" y="6464942"/>
                <a:ext cx="947841" cy="152332"/>
              </a:xfrm>
              <a:prstGeom prst="rect">
                <a:avLst/>
              </a:prstGeom>
            </p:spPr>
          </p:pic>
          <p:grpSp>
            <p:nvGrpSpPr>
              <p:cNvPr id="30" name="Group 29">
                <a:extLst>
                  <a:ext uri="{FF2B5EF4-FFF2-40B4-BE49-F238E27FC236}">
                    <a16:creationId xmlns:a16="http://schemas.microsoft.com/office/drawing/2014/main" id="{254E50BA-E14D-4F71-8DED-233FD871F8E2}"/>
                  </a:ext>
                </a:extLst>
              </p:cNvPr>
              <p:cNvGrpSpPr/>
              <p:nvPr/>
            </p:nvGrpSpPr>
            <p:grpSpPr>
              <a:xfrm>
                <a:off x="3732133" y="6279200"/>
                <a:ext cx="1134825" cy="545663"/>
                <a:chOff x="6974465" y="5283375"/>
                <a:chExt cx="1153063" cy="855274"/>
              </a:xfrm>
            </p:grpSpPr>
            <p:pic>
              <p:nvPicPr>
                <p:cNvPr id="38" name="Picture 2" descr="https://f.ch9.ms/thumbnail/ef6f5499-dab3-42be-a81b-a69f53e1d2a0.png">
                  <a:extLst>
                    <a:ext uri="{FF2B5EF4-FFF2-40B4-BE49-F238E27FC236}">
                      <a16:creationId xmlns:a16="http://schemas.microsoft.com/office/drawing/2014/main" id="{EF6C4324-803E-4F4C-BCFA-11C0A042EE8B}"/>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28999" r="23163"/>
                <a:stretch/>
              </p:blipFill>
              <p:spPr bwMode="auto">
                <a:xfrm>
                  <a:off x="6974465" y="5283375"/>
                  <a:ext cx="340306" cy="855274"/>
                </a:xfrm>
                <a:prstGeom prst="rect">
                  <a:avLst/>
                </a:prstGeom>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61280F7C-FCA9-4807-9413-F98D59F5156B}"/>
                    </a:ext>
                  </a:extLst>
                </p:cNvPr>
                <p:cNvSpPr/>
                <p:nvPr/>
              </p:nvSpPr>
              <p:spPr>
                <a:xfrm>
                  <a:off x="7223571" y="5380324"/>
                  <a:ext cx="903957" cy="675374"/>
                </a:xfrm>
                <a:prstGeom prst="rect">
                  <a:avLst/>
                </a:prstGeom>
              </p:spPr>
              <p:txBody>
                <a:bodyPr wrap="square">
                  <a:spAutoFit/>
                </a:bodyPr>
                <a:lstStyle/>
                <a:p>
                  <a:pPr defTabSz="914225">
                    <a:defRPr/>
                  </a:pPr>
                  <a:r>
                    <a:rPr lang="en-US" sz="1100" dirty="0">
                      <a:gradFill>
                        <a:gsLst>
                          <a:gs pos="0">
                            <a:srgbClr val="505050"/>
                          </a:gs>
                          <a:gs pos="100000">
                            <a:srgbClr val="505050"/>
                          </a:gs>
                        </a:gsLst>
                        <a:lin ang="5400000" scaled="1"/>
                      </a:gradFill>
                    </a:rPr>
                    <a:t>Application</a:t>
                  </a:r>
                </a:p>
                <a:p>
                  <a:pPr defTabSz="914225">
                    <a:defRPr/>
                  </a:pPr>
                  <a:r>
                    <a:rPr lang="en-US" sz="1100" dirty="0">
                      <a:gradFill>
                        <a:gsLst>
                          <a:gs pos="0">
                            <a:srgbClr val="505050"/>
                          </a:gs>
                          <a:gs pos="100000">
                            <a:srgbClr val="505050"/>
                          </a:gs>
                        </a:gsLst>
                        <a:lin ang="5400000" scaled="1"/>
                      </a:gradFill>
                    </a:rPr>
                    <a:t>Insights</a:t>
                  </a:r>
                </a:p>
              </p:txBody>
            </p:sp>
          </p:grpSp>
          <p:grpSp>
            <p:nvGrpSpPr>
              <p:cNvPr id="31" name="Group 30">
                <a:extLst>
                  <a:ext uri="{FF2B5EF4-FFF2-40B4-BE49-F238E27FC236}">
                    <a16:creationId xmlns:a16="http://schemas.microsoft.com/office/drawing/2014/main" id="{9B41C232-4219-412F-9FD1-FCA5BAF4495C}"/>
                  </a:ext>
                </a:extLst>
              </p:cNvPr>
              <p:cNvGrpSpPr/>
              <p:nvPr/>
            </p:nvGrpSpPr>
            <p:grpSpPr>
              <a:xfrm>
                <a:off x="817167" y="6341053"/>
                <a:ext cx="1231869" cy="400110"/>
                <a:chOff x="10525123" y="3173604"/>
                <a:chExt cx="1251666" cy="627133"/>
              </a:xfrm>
            </p:grpSpPr>
            <p:pic>
              <p:nvPicPr>
                <p:cNvPr id="36" name="Picture 35">
                  <a:extLst>
                    <a:ext uri="{FF2B5EF4-FFF2-40B4-BE49-F238E27FC236}">
                      <a16:creationId xmlns:a16="http://schemas.microsoft.com/office/drawing/2014/main" id="{16E65F0D-C1AD-4D15-B204-E4FF2A3AA3C2}"/>
                    </a:ext>
                  </a:extLst>
                </p:cNvPr>
                <p:cNvPicPr>
                  <a:picLocks noChangeAspect="1"/>
                </p:cNvPicPr>
                <p:nvPr/>
              </p:nvPicPr>
              <p:blipFill>
                <a:blip r:embed="rId29">
                  <a:extLst/>
                </a:blip>
                <a:stretch>
                  <a:fillRect/>
                </a:stretch>
              </p:blipFill>
              <p:spPr>
                <a:xfrm>
                  <a:off x="10525123" y="3290626"/>
                  <a:ext cx="281883" cy="435936"/>
                </a:xfrm>
                <a:prstGeom prst="rect">
                  <a:avLst/>
                </a:prstGeom>
              </p:spPr>
            </p:pic>
            <p:sp>
              <p:nvSpPr>
                <p:cNvPr id="37" name="Rectangle 36">
                  <a:extLst>
                    <a:ext uri="{FF2B5EF4-FFF2-40B4-BE49-F238E27FC236}">
                      <a16:creationId xmlns:a16="http://schemas.microsoft.com/office/drawing/2014/main" id="{13EB6688-8BE0-440C-A12C-AE614FFD4C8E}"/>
                    </a:ext>
                  </a:extLst>
                </p:cNvPr>
                <p:cNvSpPr/>
                <p:nvPr/>
              </p:nvSpPr>
              <p:spPr>
                <a:xfrm>
                  <a:off x="10760688" y="3173604"/>
                  <a:ext cx="1016101" cy="627133"/>
                </a:xfrm>
                <a:prstGeom prst="rect">
                  <a:avLst/>
                </a:prstGeom>
              </p:spPr>
              <p:txBody>
                <a:bodyPr wrap="square">
                  <a:spAutoFit/>
                </a:bodyPr>
                <a:lstStyle/>
                <a:p>
                  <a:pPr defTabSz="914225">
                    <a:defRPr/>
                  </a:pPr>
                  <a:r>
                    <a:rPr lang="en-US" sz="1000" dirty="0">
                      <a:gradFill>
                        <a:gsLst>
                          <a:gs pos="0">
                            <a:srgbClr val="505050"/>
                          </a:gs>
                          <a:gs pos="100000">
                            <a:srgbClr val="505050"/>
                          </a:gs>
                        </a:gsLst>
                        <a:lin ang="5400000" scaled="1"/>
                      </a:gradFill>
                    </a:rPr>
                    <a:t>Azure Mobile</a:t>
                  </a:r>
                </a:p>
                <a:p>
                  <a:pPr defTabSz="914225">
                    <a:defRPr/>
                  </a:pPr>
                  <a:r>
                    <a:rPr lang="en-US" sz="1000" dirty="0">
                      <a:gradFill>
                        <a:gsLst>
                          <a:gs pos="0">
                            <a:srgbClr val="505050"/>
                          </a:gs>
                          <a:gs pos="100000">
                            <a:srgbClr val="505050"/>
                          </a:gs>
                        </a:gsLst>
                        <a:lin ang="5400000" scaled="1"/>
                      </a:gradFill>
                    </a:rPr>
                    <a:t>Engagement</a:t>
                  </a:r>
                </a:p>
              </p:txBody>
            </p:sp>
          </p:grpSp>
          <p:pic>
            <p:nvPicPr>
              <p:cNvPr id="32" name="Picture 31">
                <a:extLst>
                  <a:ext uri="{FF2B5EF4-FFF2-40B4-BE49-F238E27FC236}">
                    <a16:creationId xmlns:a16="http://schemas.microsoft.com/office/drawing/2014/main" id="{CCA81F31-1CD9-4CA1-95CA-B30DEADFFF19}"/>
                  </a:ext>
                </a:extLst>
              </p:cNvPr>
              <p:cNvPicPr>
                <a:picLocks noChangeAspect="1"/>
              </p:cNvPicPr>
              <p:nvPr/>
            </p:nvPicPr>
            <p:blipFill>
              <a:blip r:embed="rId30">
                <a:extLst/>
              </a:blip>
              <a:stretch>
                <a:fillRect/>
              </a:stretch>
            </p:blipFill>
            <p:spPr>
              <a:xfrm>
                <a:off x="5234586" y="6292573"/>
                <a:ext cx="583597" cy="431618"/>
              </a:xfrm>
              <a:prstGeom prst="rect">
                <a:avLst/>
              </a:prstGeom>
            </p:spPr>
          </p:pic>
          <p:grpSp>
            <p:nvGrpSpPr>
              <p:cNvPr id="33" name="Group 32">
                <a:extLst>
                  <a:ext uri="{FF2B5EF4-FFF2-40B4-BE49-F238E27FC236}">
                    <a16:creationId xmlns:a16="http://schemas.microsoft.com/office/drawing/2014/main" id="{9653BF20-F77F-4ADD-B41F-AFC20905EB19}"/>
                  </a:ext>
                </a:extLst>
              </p:cNvPr>
              <p:cNvGrpSpPr/>
              <p:nvPr/>
            </p:nvGrpSpPr>
            <p:grpSpPr>
              <a:xfrm>
                <a:off x="6185812" y="6254132"/>
                <a:ext cx="1381492" cy="509623"/>
                <a:chOff x="10156031" y="5578044"/>
                <a:chExt cx="1381492" cy="509623"/>
              </a:xfrm>
            </p:grpSpPr>
            <p:pic>
              <p:nvPicPr>
                <p:cNvPr id="34" name="Picture 33">
                  <a:extLst>
                    <a:ext uri="{FF2B5EF4-FFF2-40B4-BE49-F238E27FC236}">
                      <a16:creationId xmlns:a16="http://schemas.microsoft.com/office/drawing/2014/main" id="{684B21C8-3E8A-4E3F-AC98-9211E221A1A6}"/>
                    </a:ext>
                  </a:extLst>
                </p:cNvPr>
                <p:cNvPicPr>
                  <a:picLocks noChangeAspect="1"/>
                </p:cNvPicPr>
                <p:nvPr/>
              </p:nvPicPr>
              <p:blipFill rotWithShape="1">
                <a:blip r:embed="rId31" cstate="email">
                  <a:grayscl/>
                  <a:extLst>
                    <a:ext uri="{28A0092B-C50C-407E-A947-70E740481C1C}">
                      <a14:useLocalDpi xmlns:a14="http://schemas.microsoft.com/office/drawing/2010/main"/>
                    </a:ext>
                  </a:extLst>
                </a:blip>
                <a:srcRect l="26997"/>
                <a:stretch/>
              </p:blipFill>
              <p:spPr>
                <a:xfrm>
                  <a:off x="10156031" y="5578044"/>
                  <a:ext cx="547348" cy="463613"/>
                </a:xfrm>
                <a:prstGeom prst="rect">
                  <a:avLst/>
                </a:prstGeom>
              </p:spPr>
            </p:pic>
            <p:sp>
              <p:nvSpPr>
                <p:cNvPr id="35" name="Rectangle 34">
                  <a:extLst>
                    <a:ext uri="{FF2B5EF4-FFF2-40B4-BE49-F238E27FC236}">
                      <a16:creationId xmlns:a16="http://schemas.microsoft.com/office/drawing/2014/main" id="{7F47ED3F-0764-4926-ABE8-40A1019D6B25}"/>
                    </a:ext>
                  </a:extLst>
                </p:cNvPr>
                <p:cNvSpPr/>
                <p:nvPr/>
              </p:nvSpPr>
              <p:spPr>
                <a:xfrm>
                  <a:off x="10486312" y="5672169"/>
                  <a:ext cx="1051211" cy="415498"/>
                </a:xfrm>
                <a:prstGeom prst="rect">
                  <a:avLst/>
                </a:prstGeom>
              </p:spPr>
              <p:txBody>
                <a:bodyPr wrap="square">
                  <a:spAutoFit/>
                </a:bodyPr>
                <a:lstStyle/>
                <a:p>
                  <a:pPr defTabSz="914225">
                    <a:defRPr/>
                  </a:pPr>
                  <a:r>
                    <a:rPr lang="en-US" sz="1050" dirty="0">
                      <a:gradFill>
                        <a:gsLst>
                          <a:gs pos="0">
                            <a:srgbClr val="505050"/>
                          </a:gs>
                          <a:gs pos="100000">
                            <a:srgbClr val="505050"/>
                          </a:gs>
                        </a:gsLst>
                        <a:lin ang="5400000" scaled="1"/>
                      </a:gradFill>
                    </a:rPr>
                    <a:t>SQL Database</a:t>
                  </a:r>
                </a:p>
                <a:p>
                  <a:pPr defTabSz="914225">
                    <a:defRPr/>
                  </a:pPr>
                  <a:r>
                    <a:rPr lang="en-US" sz="1050" dirty="0">
                      <a:gradFill>
                        <a:gsLst>
                          <a:gs pos="0">
                            <a:srgbClr val="505050"/>
                          </a:gs>
                          <a:gs pos="100000">
                            <a:srgbClr val="505050"/>
                          </a:gs>
                        </a:gsLst>
                        <a:lin ang="5400000" scaled="1"/>
                      </a:gradFill>
                    </a:rPr>
                    <a:t>Auditing</a:t>
                  </a:r>
                </a:p>
              </p:txBody>
            </p:sp>
          </p:grpSp>
        </p:grpSp>
      </p:grpSp>
      <p:grpSp>
        <p:nvGrpSpPr>
          <p:cNvPr id="70" name="Group 69">
            <a:extLst>
              <a:ext uri="{FF2B5EF4-FFF2-40B4-BE49-F238E27FC236}">
                <a16:creationId xmlns:a16="http://schemas.microsoft.com/office/drawing/2014/main" id="{CB307E02-603A-4180-A825-A683FE167D2D}"/>
              </a:ext>
            </a:extLst>
          </p:cNvPr>
          <p:cNvGrpSpPr/>
          <p:nvPr/>
        </p:nvGrpSpPr>
        <p:grpSpPr>
          <a:xfrm>
            <a:off x="9041582" y="4259262"/>
            <a:ext cx="1965446" cy="1965446"/>
            <a:chOff x="8859368" y="3971893"/>
            <a:chExt cx="2114322" cy="2114322"/>
          </a:xfrm>
        </p:grpSpPr>
        <p:sp>
          <p:nvSpPr>
            <p:cNvPr id="71" name="Freeform 58">
              <a:extLst>
                <a:ext uri="{FF2B5EF4-FFF2-40B4-BE49-F238E27FC236}">
                  <a16:creationId xmlns:a16="http://schemas.microsoft.com/office/drawing/2014/main" id="{C4E284CA-ECBB-47DD-B943-9732E9A549D8}"/>
                </a:ext>
              </a:extLst>
            </p:cNvPr>
            <p:cNvSpPr/>
            <p:nvPr/>
          </p:nvSpPr>
          <p:spPr bwMode="auto">
            <a:xfrm>
              <a:off x="8859368" y="3971893"/>
              <a:ext cx="2114322" cy="2114322"/>
            </a:xfrm>
            <a:custGeom>
              <a:avLst/>
              <a:gdLst>
                <a:gd name="connsiteX0" fmla="*/ 1131896 w 2263792"/>
                <a:gd name="connsiteY0" fmla="*/ 159331 h 2263792"/>
                <a:gd name="connsiteX1" fmla="*/ 159331 w 2263792"/>
                <a:gd name="connsiteY1" fmla="*/ 1131896 h 2263792"/>
                <a:gd name="connsiteX2" fmla="*/ 1131896 w 2263792"/>
                <a:gd name="connsiteY2" fmla="*/ 2104461 h 2263792"/>
                <a:gd name="connsiteX3" fmla="*/ 2104461 w 2263792"/>
                <a:gd name="connsiteY3" fmla="*/ 1131896 h 2263792"/>
                <a:gd name="connsiteX4" fmla="*/ 1131896 w 2263792"/>
                <a:gd name="connsiteY4" fmla="*/ 159331 h 2263792"/>
                <a:gd name="connsiteX5" fmla="*/ 1131896 w 2263792"/>
                <a:gd name="connsiteY5" fmla="*/ 0 h 2263792"/>
                <a:gd name="connsiteX6" fmla="*/ 2263792 w 2263792"/>
                <a:gd name="connsiteY6" fmla="*/ 1131896 h 2263792"/>
                <a:gd name="connsiteX7" fmla="*/ 1131896 w 2263792"/>
                <a:gd name="connsiteY7" fmla="*/ 2263792 h 2263792"/>
                <a:gd name="connsiteX8" fmla="*/ 0 w 2263792"/>
                <a:gd name="connsiteY8" fmla="*/ 1131896 h 2263792"/>
                <a:gd name="connsiteX9" fmla="*/ 1131896 w 2263792"/>
                <a:gd name="connsiteY9" fmla="*/ 0 h 226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3792" h="2263792">
                  <a:moveTo>
                    <a:pt x="1131896" y="159331"/>
                  </a:moveTo>
                  <a:cubicBezTo>
                    <a:pt x="594763" y="159331"/>
                    <a:pt x="159331" y="594763"/>
                    <a:pt x="159331" y="1131896"/>
                  </a:cubicBezTo>
                  <a:cubicBezTo>
                    <a:pt x="159331" y="1669029"/>
                    <a:pt x="594763" y="2104461"/>
                    <a:pt x="1131896" y="2104461"/>
                  </a:cubicBezTo>
                  <a:cubicBezTo>
                    <a:pt x="1669029" y="2104461"/>
                    <a:pt x="2104461" y="1669029"/>
                    <a:pt x="2104461" y="1131896"/>
                  </a:cubicBezTo>
                  <a:cubicBezTo>
                    <a:pt x="2104461" y="594763"/>
                    <a:pt x="1669029" y="159331"/>
                    <a:pt x="1131896" y="159331"/>
                  </a:cubicBezTo>
                  <a:close/>
                  <a:moveTo>
                    <a:pt x="1131896" y="0"/>
                  </a:moveTo>
                  <a:cubicBezTo>
                    <a:pt x="1757025" y="0"/>
                    <a:pt x="2263792" y="506767"/>
                    <a:pt x="2263792" y="1131896"/>
                  </a:cubicBezTo>
                  <a:cubicBezTo>
                    <a:pt x="2263792" y="1757025"/>
                    <a:pt x="1757025" y="2263792"/>
                    <a:pt x="1131896" y="2263792"/>
                  </a:cubicBezTo>
                  <a:cubicBezTo>
                    <a:pt x="506767" y="2263792"/>
                    <a:pt x="0" y="1757025"/>
                    <a:pt x="0" y="1131896"/>
                  </a:cubicBezTo>
                  <a:cubicBezTo>
                    <a:pt x="0" y="506767"/>
                    <a:pt x="506767" y="0"/>
                    <a:pt x="1131896" y="0"/>
                  </a:cubicBezTo>
                  <a:close/>
                </a:path>
              </a:pathLst>
            </a:custGeom>
            <a:solidFill>
              <a:srgbClr val="333333"/>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E7624C98-3AB0-48BE-8854-824838EE2225}"/>
                </a:ext>
              </a:extLst>
            </p:cNvPr>
            <p:cNvCxnSpPr/>
            <p:nvPr/>
          </p:nvCxnSpPr>
          <p:spPr>
            <a:xfrm flipH="1">
              <a:off x="9186982" y="4513429"/>
              <a:ext cx="1415082" cy="1018883"/>
            </a:xfrm>
            <a:prstGeom prst="line">
              <a:avLst/>
            </a:prstGeom>
            <a:ln w="184150" cap="sq">
              <a:solidFill>
                <a:srgbClr val="333333"/>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1700888"/>
      </p:ext>
    </p:extLst>
  </p:cSld>
  <p:clrMapOvr>
    <a:masterClrMapping/>
  </p:clrMapOvr>
  <p:transition spd="med">
    <p:fade/>
  </p:transition>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818913D4-56D4-4C01-B4F7-38DF51EA5A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04e01bb1-6d80-42e9-ae53-416b1e8aa84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2</TotalTime>
  <Words>2429</Words>
  <Application>Microsoft Office PowerPoint</Application>
  <PresentationFormat>Custom</PresentationFormat>
  <Paragraphs>339</Paragraphs>
  <Slides>28</Slides>
  <Notes>28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ＭＳ Ｐゴシック</vt:lpstr>
      <vt:lpstr>Arial</vt:lpstr>
      <vt:lpstr>Bernard MT Condensed</vt:lpstr>
      <vt:lpstr>Calibri</vt:lpstr>
      <vt:lpstr>Consolas</vt:lpstr>
      <vt:lpstr>Segoe Semibold</vt:lpstr>
      <vt:lpstr>Segoe UI</vt:lpstr>
      <vt:lpstr>Segoe UI Light</vt:lpstr>
      <vt:lpstr>Segoe UI Semibold</vt:lpstr>
      <vt:lpstr>Segoe UI Semilight</vt:lpstr>
      <vt:lpstr>Stencil</vt:lpstr>
      <vt:lpstr>Times New Roman</vt:lpstr>
      <vt:lpstr>Wingdings</vt:lpstr>
      <vt:lpstr>5-50113_Microsoft_Ready_Light_Template</vt:lpstr>
      <vt:lpstr>5-50113_Microsoft_Ready_Dark_Template</vt:lpstr>
      <vt:lpstr>PowerPoint Presentation</vt:lpstr>
      <vt:lpstr>How to compete and win in the BI space</vt:lpstr>
      <vt:lpstr>Confidentiality slide</vt:lpstr>
      <vt:lpstr>Session objectives and takeaways</vt:lpstr>
      <vt:lpstr>Update on the BI landscape   </vt:lpstr>
      <vt:lpstr>PowerPoint Presentation</vt:lpstr>
      <vt:lpstr>Where to find compete material </vt:lpstr>
      <vt:lpstr>Power BI versus Tableau</vt:lpstr>
      <vt:lpstr>Power BI offers strong data prep  and a broad range of data connectors to accelerate time to value</vt:lpstr>
      <vt:lpstr>Power BI supports custom visuals, natural language Q&amp;A and Quick Insights</vt:lpstr>
      <vt:lpstr>Power BI is natively integrated into Office and Azure</vt:lpstr>
      <vt:lpstr>Insight for everyone with Power BI</vt:lpstr>
      <vt:lpstr>Demo</vt:lpstr>
      <vt:lpstr>Customer wins</vt:lpstr>
      <vt:lpstr>Power BI and the market</vt:lpstr>
      <vt:lpstr>Henkel – Office365 E5</vt:lpstr>
      <vt:lpstr>most likely future wins and why the will decide for Power BI</vt:lpstr>
      <vt:lpstr>If all arguments doesn´t work out – we win because of the price</vt:lpstr>
      <vt:lpstr>Pricing – a deeper look</vt:lpstr>
      <vt:lpstr>Power BI  Customer Advisory Team (C.A.T.)  Olivier Matrat olmatrat@Microsoft.com </vt:lpstr>
      <vt:lpstr>Power BI Customer Advisory Team (CAT)</vt:lpstr>
      <vt:lpstr>Power BI CAT Team | BDM Showcase</vt:lpstr>
      <vt:lpstr>Summary</vt:lpstr>
      <vt:lpstr>Internal resources</vt:lpstr>
      <vt:lpstr>External resources</vt:lpstr>
      <vt:lpstr>Q&amp;A</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compete and win in the crowded BI space with Power BI</dc:title>
  <dc:subject>&lt;Speech title here&gt;</dc:subject>
  <dc:creator>MS Events</dc:creator>
  <cp:keywords>Microsoft Ready</cp:keywords>
  <dc:description>Template: Mitchell Derrey, Silver Fox Productions_x000d_
Formatting: _x000d_
Audience Type:</dc:description>
  <cp:lastModifiedBy>Sree Ram</cp:lastModifiedBy>
  <cp:revision>1</cp:revision>
  <dcterms:created xsi:type="dcterms:W3CDTF">2017-07-18T16:49:11Z</dcterms:created>
  <dcterms:modified xsi:type="dcterms:W3CDTF">2017-08-10T00:05:38Z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Microsoft Ready - Venetian</vt:lpwstr>
  </property>
  <property fmtid="{D5CDD505-2E9C-101B-9397-08002B2CF9AE}" pid="13" name="Event Venue">
    <vt:lpwstr>Venetian - Las Vegas, NV</vt:lpwstr>
  </property>
  <property fmtid="{D5CDD505-2E9C-101B-9397-08002B2CF9AE}" pid="14" name="Session Code">
    <vt:lpwstr>TECH-BAAI200</vt:lpwstr>
  </property>
  <property fmtid="{D5CDD505-2E9C-101B-9397-08002B2CF9AE}" pid="15" name="Title">
    <vt:lpwstr>How to compete and win in the crowded BI space with Power BI</vt:lpwstr>
  </property>
  <property fmtid="{D5CDD505-2E9C-101B-9397-08002B2CF9AE}" pid="16" name="External Speaker">
    <vt:lpwstr>Colin Murphy; Olivier Matrat; Tobias Böhmerle</vt:lpwstr>
  </property>
  <property fmtid="{D5CDD505-2E9C-101B-9397-08002B2CF9AE}" pid="17" name="Event Start Date">
    <vt:filetime>2017-07-15T00:00:00Z</vt:filetime>
  </property>
  <property fmtid="{D5CDD505-2E9C-101B-9397-08002B2CF9AE}" pid="18" name="Event End Date">
    <vt:filetime>2017-07-22T00:00:00Z</vt:filetime>
  </property>
</Properties>
</file>